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16" r:id="rId2"/>
    <p:sldId id="510" r:id="rId3"/>
    <p:sldId id="545" r:id="rId4"/>
    <p:sldId id="512" r:id="rId5"/>
    <p:sldId id="513" r:id="rId6"/>
    <p:sldId id="515" r:id="rId7"/>
    <p:sldId id="517" r:id="rId8"/>
    <p:sldId id="518" r:id="rId9"/>
    <p:sldId id="519" r:id="rId10"/>
    <p:sldId id="520" r:id="rId11"/>
    <p:sldId id="521" r:id="rId12"/>
    <p:sldId id="522" r:id="rId13"/>
    <p:sldId id="523" r:id="rId14"/>
    <p:sldId id="524" r:id="rId15"/>
    <p:sldId id="525" r:id="rId16"/>
    <p:sldId id="526" r:id="rId17"/>
    <p:sldId id="527" r:id="rId18"/>
    <p:sldId id="528" r:id="rId19"/>
    <p:sldId id="529" r:id="rId20"/>
    <p:sldId id="530" r:id="rId21"/>
    <p:sldId id="531" r:id="rId22"/>
    <p:sldId id="532" r:id="rId23"/>
    <p:sldId id="533" r:id="rId24"/>
    <p:sldId id="534" r:id="rId25"/>
    <p:sldId id="535" r:id="rId26"/>
    <p:sldId id="543" r:id="rId27"/>
    <p:sldId id="516" r:id="rId28"/>
    <p:sldId id="546" r:id="rId29"/>
  </p:sldIdLst>
  <p:sldSz cx="9144000" cy="6858000" type="screen4x3"/>
  <p:notesSz cx="7035800" cy="9194800"/>
  <p:defaultTextStyle>
    <a:defPPr>
      <a:defRPr lang="en-US"/>
    </a:defPPr>
    <a:lvl1pPr algn="ctr" rtl="0" eaLnBrk="0" fontAlgn="base" hangingPunct="0">
      <a:lnSpc>
        <a:spcPct val="80000"/>
      </a:lnSpc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lnSpc>
        <a:spcPct val="80000"/>
      </a:lnSpc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lnSpc>
        <a:spcPct val="80000"/>
      </a:lnSpc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lnSpc>
        <a:spcPct val="80000"/>
      </a:lnSpc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lnSpc>
        <a:spcPct val="80000"/>
      </a:lnSpc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nnifer.b.milne" initials="" lastIdx="10" clrIdx="0"/>
  <p:cmAuthor id="1" name="chris.d.paladino" initials="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666699"/>
    <a:srgbClr val="FF0000"/>
    <a:srgbClr val="568483"/>
    <a:srgbClr val="6FA1A0"/>
    <a:srgbClr val="96DCFC"/>
    <a:srgbClr val="6ABAFC"/>
    <a:srgbClr val="B1C3DD"/>
    <a:srgbClr val="97BB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1227" autoAdjust="0"/>
    <p:restoredTop sz="81983" autoAdjust="0"/>
  </p:normalViewPr>
  <p:slideViewPr>
    <p:cSldViewPr snapToGrid="0">
      <p:cViewPr>
        <p:scale>
          <a:sx n="66" d="100"/>
          <a:sy n="66" d="100"/>
        </p:scale>
        <p:origin x="-720" y="-222"/>
      </p:cViewPr>
      <p:guideLst>
        <p:guide orient="horz" pos="727"/>
        <p:guide orient="horz" pos="4143"/>
        <p:guide pos="3296"/>
        <p:guide pos="5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142"/>
    </p:cViewPr>
  </p:sorterViewPr>
  <p:notesViewPr>
    <p:cSldViewPr snapToGrid="0">
      <p:cViewPr varScale="1">
        <p:scale>
          <a:sx n="52" d="100"/>
          <a:sy n="52" d="100"/>
        </p:scale>
        <p:origin x="-1164" y="-108"/>
      </p:cViewPr>
      <p:guideLst>
        <p:guide orient="horz" pos="2896"/>
        <p:guide pos="2216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228725" y="695325"/>
            <a:ext cx="4579938" cy="34353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8213" y="4367213"/>
            <a:ext cx="5159375" cy="4138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588" tIns="44991" rIns="91588" bIns="449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6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6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7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7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7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8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6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7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0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219200" y="688975"/>
            <a:ext cx="4598988" cy="3449638"/>
          </a:xfrm>
          <a:ln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97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219200" y="688975"/>
            <a:ext cx="4598988" cy="3449638"/>
          </a:xfrm>
          <a:ln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8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9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5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1" name="Picture 151" descr="OK_Si_Balla_4-low"/>
          <p:cNvPicPr>
            <a:picLocks noChangeAspect="1" noChangeArrowheads="1"/>
          </p:cNvPicPr>
          <p:nvPr/>
        </p:nvPicPr>
        <p:blipFill>
          <a:blip r:embed="rId2"/>
          <a:srcRect l="11011" t="29030" r="20122" b="22327"/>
          <a:stretch>
            <a:fillRect/>
          </a:stretch>
        </p:blipFill>
        <p:spPr bwMode="auto">
          <a:xfrm>
            <a:off x="0" y="0"/>
            <a:ext cx="9144000" cy="3444875"/>
          </a:xfrm>
          <a:prstGeom prst="rect">
            <a:avLst/>
          </a:prstGeom>
          <a:noFill/>
        </p:spPr>
      </p:pic>
      <p:sp>
        <p:nvSpPr>
          <p:cNvPr id="10386" name="Rectangle 146"/>
          <p:cNvSpPr>
            <a:spLocks noChangeArrowheads="1"/>
          </p:cNvSpPr>
          <p:nvPr/>
        </p:nvSpPr>
        <p:spPr bwMode="auto">
          <a:xfrm>
            <a:off x="0" y="3429000"/>
            <a:ext cx="9144000" cy="3429000"/>
          </a:xfrm>
          <a:prstGeom prst="rect">
            <a:avLst/>
          </a:prstGeom>
          <a:solidFill>
            <a:srgbClr val="547F7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00" name="Rectangle 60"/>
          <p:cNvSpPr>
            <a:spLocks noGrp="1" noChangeArrowheads="1"/>
          </p:cNvSpPr>
          <p:nvPr>
            <p:ph type="ctrTitle" sz="quarter"/>
          </p:nvPr>
        </p:nvSpPr>
        <p:spPr>
          <a:xfrm>
            <a:off x="2425700" y="4391025"/>
            <a:ext cx="6216650" cy="1143000"/>
          </a:xfrm>
          <a:ln w="9525"/>
        </p:spPr>
        <p:txBody>
          <a:bodyPr lIns="91440" tIns="45720" rIns="91440" bIns="45720" anchor="t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301" name="Rectangle 61"/>
          <p:cNvSpPr>
            <a:spLocks noGrp="1" noChangeArrowheads="1"/>
          </p:cNvSpPr>
          <p:nvPr>
            <p:ph type="subTitle" sz="quarter" idx="1"/>
          </p:nvPr>
        </p:nvSpPr>
        <p:spPr bwMode="gray">
          <a:xfrm>
            <a:off x="2425700" y="5529263"/>
            <a:ext cx="6216650" cy="928687"/>
          </a:xfrm>
          <a:ln w="9525"/>
        </p:spPr>
        <p:txBody>
          <a:bodyPr lIns="91440" tIns="45720" rIns="91440" bIns="45720"/>
          <a:lstStyle>
            <a:lvl1pPr marL="0" indent="0">
              <a:spcBef>
                <a:spcPct val="0"/>
              </a:spcBef>
              <a:buFontTx/>
              <a:buNone/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379" name="Picture 1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400" y="2149475"/>
            <a:ext cx="3821113" cy="18859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5CB4E3D-647C-43C1-AADF-1816CAB28B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EF3C439-3F06-458A-9CF5-35D0567E80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700" y="1425575"/>
            <a:ext cx="4259263" cy="4848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8363" y="1425575"/>
            <a:ext cx="4259262" cy="4848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1DCD1A-BDC6-4487-B265-A3156CF7E0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EDD21FF-8F18-44C6-94F9-F9A9A73B63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C0500FD-5C42-419C-9572-85E45BDADF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D1233FC-B64B-4BE1-88F9-3DD6090311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1F019AE-413A-4DD9-BEB0-B3641BA2FB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5895ACF-C076-4CF5-9C99-3081F34391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3D06A44-ABE7-41B2-8B02-EFD1936D8D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0688" y="19050"/>
            <a:ext cx="2166937" cy="6254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6700" y="19050"/>
            <a:ext cx="6351588" cy="6254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FCDF198-6C24-46CB-B3ED-7A32E05558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87338" y="19050"/>
            <a:ext cx="8066087" cy="10953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66700" y="1425575"/>
            <a:ext cx="4259263" cy="23479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8363" y="1425575"/>
            <a:ext cx="4259262" cy="23479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66700" y="3925888"/>
            <a:ext cx="4259263" cy="23479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8363" y="3925888"/>
            <a:ext cx="4259262" cy="23479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269163" y="6526213"/>
            <a:ext cx="1693862" cy="269875"/>
          </a:xfrm>
        </p:spPr>
        <p:txBody>
          <a:bodyPr/>
          <a:lstStyle>
            <a:lvl1pPr>
              <a:defRPr/>
            </a:lvl1pPr>
          </a:lstStyle>
          <a:p>
            <a:fld id="{2274ABC6-6B43-4E8C-9E95-95712A300E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" name="Rectangle 108"/>
          <p:cNvSpPr>
            <a:spLocks noChangeArrowheads="1"/>
          </p:cNvSpPr>
          <p:nvPr/>
        </p:nvSpPr>
        <p:spPr bwMode="auto">
          <a:xfrm>
            <a:off x="0" y="0"/>
            <a:ext cx="9144000" cy="1114425"/>
          </a:xfrm>
          <a:prstGeom prst="rect">
            <a:avLst/>
          </a:prstGeom>
          <a:solidFill>
            <a:srgbClr val="547F7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3" name="Rectangle 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6700" y="1425575"/>
            <a:ext cx="8670925" cy="4848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84" name="Rectangle 6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69163" y="6526213"/>
            <a:ext cx="1693862" cy="269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5AD150CC-031F-4EAE-949E-637EBF0BA49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89" name="Rectangle 65"/>
          <p:cNvSpPr>
            <a:spLocks noGrp="1" noChangeArrowheads="1"/>
          </p:cNvSpPr>
          <p:nvPr>
            <p:ph type="title"/>
          </p:nvPr>
        </p:nvSpPr>
        <p:spPr bwMode="gray">
          <a:xfrm>
            <a:off x="287338" y="19050"/>
            <a:ext cx="8066087" cy="1095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43" name="AcnFootnote_ID_1143" hidden="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gray">
          <a:xfrm>
            <a:off x="719138" y="6254750"/>
            <a:ext cx="6970712" cy="3349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 anchor="b">
            <a:spAutoFit/>
          </a:bodyPr>
          <a:lstStyle/>
          <a:p>
            <a:pPr marL="538163" indent="-538163" algn="l">
              <a:lnSpc>
                <a:spcPct val="100000"/>
              </a:lnSpc>
              <a:buClr>
                <a:schemeClr val="tx1"/>
              </a:buClr>
            </a:pPr>
            <a:r>
              <a:rPr lang="en-US" sz="1000"/>
              <a:t>*	Footnote</a:t>
            </a:r>
          </a:p>
          <a:p>
            <a:pPr marL="538163" indent="-538163" algn="l">
              <a:lnSpc>
                <a:spcPct val="10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1000"/>
              <a:t>Source:	Source</a:t>
            </a:r>
          </a:p>
        </p:txBody>
      </p:sp>
      <p:sp>
        <p:nvSpPr>
          <p:cNvPr id="1144" name="AcnSubjectTitle_ID_1144" hidden="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gray">
          <a:xfrm>
            <a:off x="719138" y="1420813"/>
            <a:ext cx="6985000" cy="2444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l">
              <a:lnSpc>
                <a:spcPct val="100000"/>
              </a:lnSpc>
              <a:buClr>
                <a:schemeClr val="tx1"/>
              </a:buClr>
            </a:pPr>
            <a:r>
              <a:rPr lang="en-US" sz="1600" b="1"/>
              <a:t>Subject Title</a:t>
            </a:r>
          </a:p>
        </p:txBody>
      </p:sp>
      <p:sp>
        <p:nvSpPr>
          <p:cNvPr id="1145" name="AcnStamp_ID_1145" hidden="1"/>
          <p:cNvSpPr>
            <a:spLocks noChangeArrowheads="1"/>
          </p:cNvSpPr>
          <p:nvPr>
            <p:custDataLst>
              <p:tags r:id="rId16"/>
            </p:custDataLst>
          </p:nvPr>
        </p:nvSpPr>
        <p:spPr bwMode="gray">
          <a:xfrm>
            <a:off x="6267450" y="1411288"/>
            <a:ext cx="1422400" cy="263525"/>
          </a:xfrm>
          <a:prstGeom prst="leftRightArrow">
            <a:avLst>
              <a:gd name="adj1" fmla="val 100000"/>
              <a:gd name="adj2" fmla="val 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25400" rIns="0" bIns="25400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400" b="1"/>
              <a:t>MASTER STAMP</a:t>
            </a:r>
          </a:p>
        </p:txBody>
      </p:sp>
      <p:cxnSp>
        <p:nvCxnSpPr>
          <p:cNvPr id="1146" name="AcnStpConnector_ID_1146" hidden="1"/>
          <p:cNvCxnSpPr>
            <a:cxnSpLocks noChangeShapeType="1"/>
            <a:stCxn id="1145" idx="2"/>
            <a:endCxn id="1145" idx="0"/>
          </p:cNvCxnSpPr>
          <p:nvPr>
            <p:custDataLst>
              <p:tags r:id="rId17"/>
            </p:custDataLst>
          </p:nvPr>
        </p:nvCxnSpPr>
        <p:spPr bwMode="gray">
          <a:xfrm>
            <a:off x="6267450" y="1411288"/>
            <a:ext cx="142240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147" name="AcnStpConnector_ID_1147" hidden="1"/>
          <p:cNvCxnSpPr>
            <a:cxnSpLocks noChangeShapeType="1"/>
            <a:stCxn id="1145" idx="4"/>
            <a:endCxn id="1145" idx="6"/>
          </p:cNvCxnSpPr>
          <p:nvPr>
            <p:custDataLst>
              <p:tags r:id="rId18"/>
            </p:custDataLst>
          </p:nvPr>
        </p:nvCxnSpPr>
        <p:spPr bwMode="gray">
          <a:xfrm>
            <a:off x="6267450" y="1674813"/>
            <a:ext cx="142240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148" name="Rectangle 124"/>
          <p:cNvSpPr>
            <a:spLocks noChangeArrowheads="1"/>
          </p:cNvSpPr>
          <p:nvPr userDrawn="1"/>
        </p:nvSpPr>
        <p:spPr bwMode="auto">
          <a:xfrm>
            <a:off x="12700" y="6578600"/>
            <a:ext cx="24114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00"/>
              <a:t>© Accenture 2008. All Rights Reserved.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6pPr>
      <a:lvl7pPr marL="9144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7pPr>
      <a:lvl8pPr marL="13716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8pPr>
      <a:lvl9pPr marL="18288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9pPr>
    </p:titleStyle>
    <p:bodyStyle>
      <a:lvl1pPr marL="227013" indent="-227013" algn="l" rtl="0" eaLnBrk="0" fontAlgn="base" hangingPunct="0">
        <a:lnSpc>
          <a:spcPct val="95000"/>
        </a:lnSpc>
        <a:spcBef>
          <a:spcPct val="5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452438" indent="-223838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–"/>
        <a:defRPr sz="2400">
          <a:solidFill>
            <a:schemeClr val="tx1"/>
          </a:solidFill>
          <a:latin typeface="+mn-lt"/>
        </a:defRPr>
      </a:lvl2pPr>
      <a:lvl3pPr marL="687388" indent="-233363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+mn-lt"/>
        </a:defRPr>
      </a:lvl3pPr>
      <a:lvl4pPr marL="904875" indent="-21590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1141413" indent="-23495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</a:defRPr>
      </a:lvl5pPr>
      <a:lvl6pPr marL="1598613" indent="-23495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</a:defRPr>
      </a:lvl6pPr>
      <a:lvl7pPr marL="2055813" indent="-23495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</a:defRPr>
      </a:lvl7pPr>
      <a:lvl8pPr marL="2513013" indent="-23495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</a:defRPr>
      </a:lvl8pPr>
      <a:lvl9pPr marL="2970213" indent="-23495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hyperlink" Target="http://nyc.gov/html/dof/home.html" TargetMode="External"/><Relationship Id="rId26" Type="http://schemas.openxmlformats.org/officeDocument/2006/relationships/hyperlink" Target="http://nyc.gov/html/doitt/" TargetMode="External"/><Relationship Id="rId39" Type="http://schemas.openxmlformats.org/officeDocument/2006/relationships/image" Target="../media/image35.png"/><Relationship Id="rId3" Type="http://schemas.openxmlformats.org/officeDocument/2006/relationships/image" Target="../media/image15.jpeg"/><Relationship Id="rId21" Type="http://schemas.openxmlformats.org/officeDocument/2006/relationships/image" Target="../media/image26.png"/><Relationship Id="rId34" Type="http://schemas.openxmlformats.org/officeDocument/2006/relationships/hyperlink" Target="http://www.nyc.gov/html/dcas/home.html" TargetMode="External"/><Relationship Id="rId42" Type="http://schemas.openxmlformats.org/officeDocument/2006/relationships/hyperlink" Target="http://www.nyc.gov/html/dca/home.html" TargetMode="External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7" Type="http://schemas.openxmlformats.org/officeDocument/2006/relationships/image" Target="../media/image17.png"/><Relationship Id="rId12" Type="http://schemas.openxmlformats.org/officeDocument/2006/relationships/hyperlink" Target="http://www.nyc.gov/html/dep/home.html" TargetMode="External"/><Relationship Id="rId17" Type="http://schemas.openxmlformats.org/officeDocument/2006/relationships/image" Target="../media/image24.jpeg"/><Relationship Id="rId25" Type="http://schemas.openxmlformats.org/officeDocument/2006/relationships/image" Target="../media/image28.png"/><Relationship Id="rId33" Type="http://schemas.openxmlformats.org/officeDocument/2006/relationships/image" Target="../media/image32.png"/><Relationship Id="rId38" Type="http://schemas.openxmlformats.org/officeDocument/2006/relationships/hyperlink" Target="http://www.nyc.gov/html/dhs/home.html" TargetMode="External"/><Relationship Id="rId46" Type="http://schemas.openxmlformats.org/officeDocument/2006/relationships/hyperlink" Target="http://www.nyc.gov/html/doh/home.html" TargetMode="External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23.jpeg"/><Relationship Id="rId20" Type="http://schemas.openxmlformats.org/officeDocument/2006/relationships/hyperlink" Target="http://www.nyc.gov/html/dycd/home.html" TargetMode="External"/><Relationship Id="rId29" Type="http://schemas.openxmlformats.org/officeDocument/2006/relationships/image" Target="../media/image30.png"/><Relationship Id="rId41" Type="http://schemas.openxmlformats.org/officeDocument/2006/relationships/image" Target="../media/image36.png"/><Relationship Id="rId54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nyc.gov/html/dot/home.html" TargetMode="External"/><Relationship Id="rId11" Type="http://schemas.openxmlformats.org/officeDocument/2006/relationships/image" Target="../media/image19.png"/><Relationship Id="rId24" Type="http://schemas.openxmlformats.org/officeDocument/2006/relationships/hyperlink" Target="http://www.nyc.gov/html/tlc/home.html" TargetMode="External"/><Relationship Id="rId32" Type="http://schemas.openxmlformats.org/officeDocument/2006/relationships/hyperlink" Target="http://www.nyc.gov/html/nypd/html/misc/employment.html" TargetMode="External"/><Relationship Id="rId37" Type="http://schemas.openxmlformats.org/officeDocument/2006/relationships/image" Target="../media/image34.png"/><Relationship Id="rId40" Type="http://schemas.openxmlformats.org/officeDocument/2006/relationships/hyperlink" Target="http://www.nyc.gov/html/fdny/html/community/employment_flyer.html" TargetMode="External"/><Relationship Id="rId45" Type="http://schemas.openxmlformats.org/officeDocument/2006/relationships/image" Target="../media/image38.png"/><Relationship Id="rId53" Type="http://schemas.openxmlformats.org/officeDocument/2006/relationships/image" Target="../media/image44.png"/><Relationship Id="rId5" Type="http://schemas.openxmlformats.org/officeDocument/2006/relationships/image" Target="../media/image16.png"/><Relationship Id="rId15" Type="http://schemas.openxmlformats.org/officeDocument/2006/relationships/image" Target="../media/image22.png"/><Relationship Id="rId23" Type="http://schemas.openxmlformats.org/officeDocument/2006/relationships/image" Target="../media/image27.png"/><Relationship Id="rId28" Type="http://schemas.openxmlformats.org/officeDocument/2006/relationships/hyperlink" Target="http://www.nyc.gov/html/doc/home.html" TargetMode="External"/><Relationship Id="rId36" Type="http://schemas.openxmlformats.org/officeDocument/2006/relationships/hyperlink" Target="http://www.nyc.gov/parks/" TargetMode="External"/><Relationship Id="rId49" Type="http://schemas.openxmlformats.org/officeDocument/2006/relationships/image" Target="../media/image41.png"/><Relationship Id="rId10" Type="http://schemas.openxmlformats.org/officeDocument/2006/relationships/hyperlink" Target="http://www.nyc.gov/html/dos/home.html" TargetMode="External"/><Relationship Id="rId19" Type="http://schemas.openxmlformats.org/officeDocument/2006/relationships/image" Target="../media/image25.png"/><Relationship Id="rId31" Type="http://schemas.openxmlformats.org/officeDocument/2006/relationships/image" Target="../media/image31.png"/><Relationship Id="rId44" Type="http://schemas.openxmlformats.org/officeDocument/2006/relationships/hyperlink" Target="http://www.nyc.gov/html/acs/home.html" TargetMode="External"/><Relationship Id="rId52" Type="http://schemas.openxmlformats.org/officeDocument/2006/relationships/image" Target="../media/image43.png"/><Relationship Id="rId4" Type="http://schemas.openxmlformats.org/officeDocument/2006/relationships/hyperlink" Target="http://www.nyc.gov/html/hpd/home.html" TargetMode="External"/><Relationship Id="rId9" Type="http://schemas.openxmlformats.org/officeDocument/2006/relationships/image" Target="../media/image18.png"/><Relationship Id="rId14" Type="http://schemas.openxmlformats.org/officeDocument/2006/relationships/image" Target="../media/image21.jpeg"/><Relationship Id="rId22" Type="http://schemas.openxmlformats.org/officeDocument/2006/relationships/hyperlink" Target="http://www.nyc.gov/html/ddc/home.html" TargetMode="External"/><Relationship Id="rId27" Type="http://schemas.openxmlformats.org/officeDocument/2006/relationships/image" Target="../media/image29.png"/><Relationship Id="rId30" Type="http://schemas.openxmlformats.org/officeDocument/2006/relationships/hyperlink" Target="http://www.nyc.gov/html/hra/home.html" TargetMode="External"/><Relationship Id="rId35" Type="http://schemas.openxmlformats.org/officeDocument/2006/relationships/image" Target="../media/image33.jpeg"/><Relationship Id="rId43" Type="http://schemas.openxmlformats.org/officeDocument/2006/relationships/image" Target="../media/image37.png"/><Relationship Id="rId48" Type="http://schemas.openxmlformats.org/officeDocument/2006/relationships/image" Target="../media/image40.png"/><Relationship Id="rId8" Type="http://schemas.openxmlformats.org/officeDocument/2006/relationships/hyperlink" Target="http://www.nyc.gov/html/dob/home.html" TargetMode="External"/><Relationship Id="rId51" Type="http://schemas.openxmlformats.org/officeDocument/2006/relationships/hyperlink" Target="http://nyc.gov/html/dbs/home.html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3.png"/><Relationship Id="rId18" Type="http://schemas.openxmlformats.org/officeDocument/2006/relationships/image" Target="../media/image58.emf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23.jpeg"/><Relationship Id="rId5" Type="http://schemas.openxmlformats.org/officeDocument/2006/relationships/image" Target="../media/image48.png"/><Relationship Id="rId15" Type="http://schemas.openxmlformats.org/officeDocument/2006/relationships/image" Target="../media/image55.png"/><Relationship Id="rId10" Type="http://schemas.openxmlformats.org/officeDocument/2006/relationships/image" Target="../media/image22.png"/><Relationship Id="rId4" Type="http://schemas.openxmlformats.org/officeDocument/2006/relationships/image" Target="../media/image47.png"/><Relationship Id="rId9" Type="http://schemas.openxmlformats.org/officeDocument/2006/relationships/image" Target="../media/image21.jpeg"/><Relationship Id="rId1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6.png"/><Relationship Id="rId7" Type="http://schemas.openxmlformats.org/officeDocument/2006/relationships/image" Target="../media/image68.png"/><Relationship Id="rId12" Type="http://schemas.openxmlformats.org/officeDocument/2006/relationships/image" Target="../media/image6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72.png"/><Relationship Id="rId5" Type="http://schemas.openxmlformats.org/officeDocument/2006/relationships/image" Target="../media/image67.png"/><Relationship Id="rId10" Type="http://schemas.openxmlformats.org/officeDocument/2006/relationships/image" Target="../media/image71.png"/><Relationship Id="rId4" Type="http://schemas.openxmlformats.org/officeDocument/2006/relationships/image" Target="../media/image63.png"/><Relationship Id="rId9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7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62.png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6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73300" y="4314825"/>
            <a:ext cx="6819900" cy="2066925"/>
          </a:xfrm>
        </p:spPr>
        <p:txBody>
          <a:bodyPr/>
          <a:lstStyle/>
          <a:p>
            <a:pPr algn="r"/>
            <a:r>
              <a:rPr lang="en-US" sz="2800"/>
              <a:t>Optimizing Your Agency's Business Processes through Analytics</a:t>
            </a:r>
            <a:r>
              <a:rPr lang="en-US" sz="2400"/>
              <a:t/>
            </a:r>
            <a:br>
              <a:rPr lang="en-US" sz="2400"/>
            </a:br>
            <a:r>
              <a:rPr lang="en-US" sz="2400"/>
              <a:t/>
            </a:r>
            <a:br>
              <a:rPr lang="en-US" sz="2400"/>
            </a:br>
            <a:r>
              <a:rPr lang="en-US" sz="2400"/>
              <a:t>Chris Paladino</a:t>
            </a:r>
            <a:r>
              <a:rPr lang="en-US"/>
              <a:t/>
            </a:r>
            <a:br>
              <a:rPr lang="en-US"/>
            </a:br>
            <a:r>
              <a:rPr lang="en-US" sz="2200"/>
              <a:t>chris.d.paladino@accenture.com</a:t>
            </a:r>
            <a:br>
              <a:rPr lang="en-US" sz="2200"/>
            </a:br>
            <a:r>
              <a:rPr lang="en-US" sz="2000"/>
              <a:t/>
            </a:r>
            <a:br>
              <a:rPr lang="en-US" sz="2000"/>
            </a:br>
            <a:r>
              <a:rPr lang="en-US" sz="2000"/>
              <a:t>January 30,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FFFA9-317E-4A57-B63C-652322D7CA64}" type="slidenum">
              <a:rPr lang="en-US"/>
              <a:pPr/>
              <a:t>2</a:t>
            </a:fld>
            <a:endParaRPr lang="en-US"/>
          </a:p>
        </p:txBody>
      </p:sp>
      <p:sp>
        <p:nvSpPr>
          <p:cNvPr id="867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Topics</a:t>
            </a:r>
          </a:p>
        </p:txBody>
      </p:sp>
      <p:sp>
        <p:nvSpPr>
          <p:cNvPr id="86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Public Service Value</a:t>
            </a:r>
          </a:p>
          <a:p>
            <a:r>
              <a:rPr lang="en-US"/>
              <a:t>Analytics in the Public Sector</a:t>
            </a:r>
          </a:p>
          <a:p>
            <a:r>
              <a:rPr lang="en-US"/>
              <a:t>Public Service Examples</a:t>
            </a:r>
          </a:p>
          <a:p>
            <a:r>
              <a:rPr lang="en-US"/>
              <a:t>Road Map</a:t>
            </a:r>
          </a:p>
          <a:p>
            <a:r>
              <a:rPr lang="en-US"/>
              <a:t>Benefits Summary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36EBD-E6B6-4CB9-B0EF-F7F50C8B1483}" type="slidenum">
              <a:rPr lang="en-US"/>
              <a:pPr/>
              <a:t>3</a:t>
            </a:fld>
            <a:endParaRPr lang="en-US"/>
          </a:p>
        </p:txBody>
      </p:sp>
      <p:sp>
        <p:nvSpPr>
          <p:cNvPr id="92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 Service Challenges –</a:t>
            </a:r>
            <a:br>
              <a:rPr lang="en-US"/>
            </a:br>
            <a:r>
              <a:rPr lang="en-US"/>
              <a:t>Drivers for Analytics</a:t>
            </a:r>
          </a:p>
        </p:txBody>
      </p:sp>
      <p:sp>
        <p:nvSpPr>
          <p:cNvPr id="92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Proliferation</a:t>
            </a:r>
          </a:p>
          <a:p>
            <a:r>
              <a:rPr lang="en-US"/>
              <a:t>Disorganization</a:t>
            </a:r>
          </a:p>
          <a:p>
            <a:r>
              <a:rPr lang="en-US"/>
              <a:t>Isolation</a:t>
            </a:r>
          </a:p>
          <a:p>
            <a:r>
              <a:rPr lang="en-US"/>
              <a:t>Contamination</a:t>
            </a:r>
          </a:p>
          <a:p>
            <a:r>
              <a:rPr lang="en-US"/>
              <a:t>Regulation</a:t>
            </a:r>
          </a:p>
          <a:p>
            <a:r>
              <a:rPr lang="en-US"/>
              <a:t>Frustration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275B8-188F-4300-AE18-509B9CA78DE5}" type="slidenum">
              <a:rPr lang="en-US"/>
              <a:pPr/>
              <a:t>4</a:t>
            </a:fld>
            <a:endParaRPr lang="en-US"/>
          </a:p>
        </p:txBody>
      </p:sp>
      <p:sp>
        <p:nvSpPr>
          <p:cNvPr id="86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 Service Value</a:t>
            </a:r>
          </a:p>
        </p:txBody>
      </p:sp>
      <p:grpSp>
        <p:nvGrpSpPr>
          <p:cNvPr id="869380" name="Group 4"/>
          <p:cNvGrpSpPr>
            <a:grpSpLocks/>
          </p:cNvGrpSpPr>
          <p:nvPr/>
        </p:nvGrpSpPr>
        <p:grpSpPr bwMode="auto">
          <a:xfrm>
            <a:off x="4333875" y="2370138"/>
            <a:ext cx="4357688" cy="4084637"/>
            <a:chOff x="2634" y="1645"/>
            <a:chExt cx="2745" cy="2573"/>
          </a:xfrm>
        </p:grpSpPr>
        <p:sp>
          <p:nvSpPr>
            <p:cNvPr id="869381" name="Text Box 5"/>
            <p:cNvSpPr txBox="1">
              <a:spLocks noChangeAspect="1" noChangeArrowheads="1"/>
            </p:cNvSpPr>
            <p:nvPr/>
          </p:nvSpPr>
          <p:spPr bwMode="gray">
            <a:xfrm>
              <a:off x="2634" y="1645"/>
              <a:ext cx="2745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45720" rIns="4572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GB" sz="2400" b="1">
                  <a:solidFill>
                    <a:srgbClr val="8901F3"/>
                  </a:solidFill>
                  <a:ea typeface="ＭＳ Ｐゴシック" charset="-128"/>
                </a:rPr>
                <a:t>Public Service Value</a:t>
              </a:r>
            </a:p>
          </p:txBody>
        </p:sp>
        <p:sp>
          <p:nvSpPr>
            <p:cNvPr id="869382" name="Text Box 6"/>
            <p:cNvSpPr txBox="1">
              <a:spLocks noChangeArrowheads="1"/>
            </p:cNvSpPr>
            <p:nvPr/>
          </p:nvSpPr>
          <p:spPr bwMode="auto">
            <a:xfrm>
              <a:off x="2808" y="1878"/>
              <a:ext cx="2399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ea typeface="ＭＳ Ｐゴシック" charset="-128"/>
                </a:rPr>
                <a:t>measures the social outcome value created for citizens</a:t>
              </a:r>
              <a:br>
                <a:rPr lang="en-US" sz="2000" b="1">
                  <a:ea typeface="ＭＳ Ｐゴシック" charset="-128"/>
                </a:rPr>
              </a:br>
              <a:endParaRPr lang="en-US" sz="2000" b="1">
                <a:ea typeface="ＭＳ Ｐゴシック" charset="-128"/>
              </a:endParaRPr>
            </a:p>
          </p:txBody>
        </p:sp>
        <p:grpSp>
          <p:nvGrpSpPr>
            <p:cNvPr id="869383" name="Group 7"/>
            <p:cNvGrpSpPr>
              <a:grpSpLocks/>
            </p:cNvGrpSpPr>
            <p:nvPr/>
          </p:nvGrpSpPr>
          <p:grpSpPr bwMode="auto">
            <a:xfrm>
              <a:off x="3092" y="2229"/>
              <a:ext cx="1852" cy="1746"/>
              <a:chOff x="372" y="1050"/>
              <a:chExt cx="2226" cy="966"/>
            </a:xfrm>
          </p:grpSpPr>
          <p:sp>
            <p:nvSpPr>
              <p:cNvPr id="869384" name="Rectangle 8"/>
              <p:cNvSpPr>
                <a:spLocks noChangeArrowheads="1"/>
              </p:cNvSpPr>
              <p:nvPr/>
            </p:nvSpPr>
            <p:spPr bwMode="auto">
              <a:xfrm>
                <a:off x="372" y="1050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385" name="Rectangle 9"/>
              <p:cNvSpPr>
                <a:spLocks noChangeArrowheads="1"/>
              </p:cNvSpPr>
              <p:nvPr/>
            </p:nvSpPr>
            <p:spPr bwMode="auto">
              <a:xfrm>
                <a:off x="1482" y="1050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386" name="Rectangle 10"/>
              <p:cNvSpPr>
                <a:spLocks noChangeArrowheads="1"/>
              </p:cNvSpPr>
              <p:nvPr/>
            </p:nvSpPr>
            <p:spPr bwMode="auto">
              <a:xfrm>
                <a:off x="372" y="1533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387" name="Rectangle 11"/>
              <p:cNvSpPr>
                <a:spLocks noChangeArrowheads="1"/>
              </p:cNvSpPr>
              <p:nvPr/>
            </p:nvSpPr>
            <p:spPr bwMode="auto">
              <a:xfrm>
                <a:off x="1482" y="1533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869388" name="Text Box 12"/>
            <p:cNvSpPr txBox="1">
              <a:spLocks noChangeAspect="1" noChangeArrowheads="1"/>
            </p:cNvSpPr>
            <p:nvPr/>
          </p:nvSpPr>
          <p:spPr bwMode="auto">
            <a:xfrm>
              <a:off x="3084" y="4022"/>
              <a:ext cx="1888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800" b="1">
                  <a:ea typeface="ＭＳ Ｐゴシック" charset="-128"/>
                </a:rPr>
                <a:t>Cost Effectiveness</a:t>
              </a:r>
            </a:p>
          </p:txBody>
        </p:sp>
        <p:sp>
          <p:nvSpPr>
            <p:cNvPr id="869389" name="Text Box 13"/>
            <p:cNvSpPr txBox="1">
              <a:spLocks noChangeAspect="1" noChangeArrowheads="1"/>
            </p:cNvSpPr>
            <p:nvPr/>
          </p:nvSpPr>
          <p:spPr bwMode="auto">
            <a:xfrm rot="16200000">
              <a:off x="2322" y="3015"/>
              <a:ext cx="1337" cy="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800" b="1">
                  <a:ea typeface="ＭＳ Ｐゴシック" charset="-128"/>
                </a:rPr>
                <a:t>Outcomes</a:t>
              </a:r>
            </a:p>
          </p:txBody>
        </p:sp>
        <p:sp>
          <p:nvSpPr>
            <p:cNvPr id="869390" name="Text Box 14"/>
            <p:cNvSpPr txBox="1">
              <a:spLocks noChangeAspect="1" noChangeArrowheads="1"/>
            </p:cNvSpPr>
            <p:nvPr/>
          </p:nvSpPr>
          <p:spPr bwMode="auto">
            <a:xfrm>
              <a:off x="3076" y="3410"/>
              <a:ext cx="9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GB" b="1">
                  <a:ea typeface="ＭＳ Ｐゴシック" charset="-128"/>
                </a:rPr>
                <a:t>Low Performance</a:t>
              </a:r>
            </a:p>
            <a:p>
              <a:pPr algn="l">
                <a:lnSpc>
                  <a:spcPct val="100000"/>
                </a:lnSpc>
              </a:pPr>
              <a:r>
                <a:rPr lang="en-GB" b="1">
                  <a:ea typeface="ＭＳ Ｐゴシック" charset="-128"/>
                </a:rPr>
                <a:t>Public Services</a:t>
              </a:r>
            </a:p>
          </p:txBody>
        </p:sp>
        <p:sp>
          <p:nvSpPr>
            <p:cNvPr id="869391" name="Text Box 15"/>
            <p:cNvSpPr txBox="1">
              <a:spLocks noChangeAspect="1" noChangeArrowheads="1"/>
            </p:cNvSpPr>
            <p:nvPr/>
          </p:nvSpPr>
          <p:spPr bwMode="auto">
            <a:xfrm>
              <a:off x="4007" y="2243"/>
              <a:ext cx="94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>
                <a:lnSpc>
                  <a:spcPct val="100000"/>
                </a:lnSpc>
              </a:pPr>
              <a:r>
                <a:rPr lang="en-GB" b="1">
                  <a:ea typeface="ＭＳ Ｐゴシック" charset="-128"/>
                </a:rPr>
                <a:t>High Performance</a:t>
              </a:r>
            </a:p>
            <a:p>
              <a:pPr algn="r">
                <a:lnSpc>
                  <a:spcPct val="100000"/>
                </a:lnSpc>
              </a:pPr>
              <a:r>
                <a:rPr lang="en-GB" b="1">
                  <a:ea typeface="ＭＳ Ｐゴシック" charset="-128"/>
                </a:rPr>
                <a:t>Public Services</a:t>
              </a:r>
            </a:p>
          </p:txBody>
        </p:sp>
        <p:sp>
          <p:nvSpPr>
            <p:cNvPr id="869392" name="AutoShape 16"/>
            <p:cNvSpPr>
              <a:spLocks noChangeAspect="1" noChangeArrowheads="1"/>
            </p:cNvSpPr>
            <p:nvPr/>
          </p:nvSpPr>
          <p:spPr bwMode="auto">
            <a:xfrm rot="19500000">
              <a:off x="3356" y="2710"/>
              <a:ext cx="1262" cy="412"/>
            </a:xfrm>
            <a:prstGeom prst="rightArrow">
              <a:avLst>
                <a:gd name="adj1" fmla="val 50000"/>
                <a:gd name="adj2" fmla="val 76578"/>
              </a:avLst>
            </a:prstGeom>
            <a:solidFill>
              <a:srgbClr val="8901F3">
                <a:alpha val="7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lang="en-CA" sz="1600" b="1">
                <a:solidFill>
                  <a:schemeClr val="accent1"/>
                </a:solidFill>
                <a:ea typeface="ＭＳ Ｐゴシック" charset="-128"/>
              </a:endParaRPr>
            </a:p>
          </p:txBody>
        </p:sp>
      </p:grpSp>
      <p:grpSp>
        <p:nvGrpSpPr>
          <p:cNvPr id="869393" name="Group 17"/>
          <p:cNvGrpSpPr>
            <a:grpSpLocks/>
          </p:cNvGrpSpPr>
          <p:nvPr/>
        </p:nvGrpSpPr>
        <p:grpSpPr bwMode="auto">
          <a:xfrm>
            <a:off x="292100" y="2911475"/>
            <a:ext cx="3457575" cy="3487738"/>
            <a:chOff x="88" y="1986"/>
            <a:chExt cx="2178" cy="2197"/>
          </a:xfrm>
        </p:grpSpPr>
        <p:sp>
          <p:nvSpPr>
            <p:cNvPr id="869394" name="Text Box 18"/>
            <p:cNvSpPr txBox="1">
              <a:spLocks noChangeArrowheads="1"/>
            </p:cNvSpPr>
            <p:nvPr/>
          </p:nvSpPr>
          <p:spPr bwMode="gray">
            <a:xfrm>
              <a:off x="88" y="1986"/>
              <a:ext cx="2178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45720" rIns="4572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GB" sz="2000" b="1">
                  <a:solidFill>
                    <a:srgbClr val="0048D8"/>
                  </a:solidFill>
                  <a:ea typeface="ＭＳ Ｐゴシック" charset="-128"/>
                </a:rPr>
                <a:t>Shareholder Value</a:t>
              </a:r>
            </a:p>
          </p:txBody>
        </p:sp>
        <p:sp>
          <p:nvSpPr>
            <p:cNvPr id="869395" name="Text Box 19"/>
            <p:cNvSpPr txBox="1">
              <a:spLocks noChangeArrowheads="1"/>
            </p:cNvSpPr>
            <p:nvPr/>
          </p:nvSpPr>
          <p:spPr bwMode="auto">
            <a:xfrm>
              <a:off x="181" y="2216"/>
              <a:ext cx="1994" cy="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1">
                  <a:ea typeface="ＭＳ Ｐゴシック" charset="-128"/>
                </a:rPr>
                <a:t>measures the economic value created for investors</a:t>
              </a:r>
            </a:p>
          </p:txBody>
        </p:sp>
        <p:grpSp>
          <p:nvGrpSpPr>
            <p:cNvPr id="869396" name="Group 20"/>
            <p:cNvGrpSpPr>
              <a:grpSpLocks/>
            </p:cNvGrpSpPr>
            <p:nvPr/>
          </p:nvGrpSpPr>
          <p:grpSpPr bwMode="auto">
            <a:xfrm>
              <a:off x="371" y="2560"/>
              <a:ext cx="1612" cy="1428"/>
              <a:chOff x="372" y="1050"/>
              <a:chExt cx="2226" cy="966"/>
            </a:xfrm>
          </p:grpSpPr>
          <p:sp>
            <p:nvSpPr>
              <p:cNvPr id="869397" name="Rectangle 21"/>
              <p:cNvSpPr>
                <a:spLocks noChangeArrowheads="1"/>
              </p:cNvSpPr>
              <p:nvPr/>
            </p:nvSpPr>
            <p:spPr bwMode="auto">
              <a:xfrm>
                <a:off x="372" y="1050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398" name="Rectangle 22"/>
              <p:cNvSpPr>
                <a:spLocks noChangeArrowheads="1"/>
              </p:cNvSpPr>
              <p:nvPr/>
            </p:nvSpPr>
            <p:spPr bwMode="auto">
              <a:xfrm>
                <a:off x="1482" y="1050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399" name="Rectangle 23"/>
              <p:cNvSpPr>
                <a:spLocks noChangeArrowheads="1"/>
              </p:cNvSpPr>
              <p:nvPr/>
            </p:nvSpPr>
            <p:spPr bwMode="auto">
              <a:xfrm>
                <a:off x="372" y="1533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69400" name="Rectangle 24"/>
              <p:cNvSpPr>
                <a:spLocks noChangeArrowheads="1"/>
              </p:cNvSpPr>
              <p:nvPr/>
            </p:nvSpPr>
            <p:spPr bwMode="auto">
              <a:xfrm>
                <a:off x="1482" y="1533"/>
                <a:ext cx="1116" cy="483"/>
              </a:xfrm>
              <a:prstGeom prst="rect">
                <a:avLst/>
              </a:prstGeom>
              <a:solidFill>
                <a:srgbClr val="FFFFFF"/>
              </a:solidFill>
              <a:ln w="1905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869401" name="Text Box 25"/>
            <p:cNvSpPr txBox="1">
              <a:spLocks noChangeAspect="1" noChangeArrowheads="1"/>
            </p:cNvSpPr>
            <p:nvPr/>
          </p:nvSpPr>
          <p:spPr bwMode="auto">
            <a:xfrm>
              <a:off x="491" y="4033"/>
              <a:ext cx="1369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b="1">
                  <a:ea typeface="ＭＳ Ｐゴシック" charset="-128"/>
                </a:rPr>
                <a:t>Financial Returns</a:t>
              </a:r>
            </a:p>
          </p:txBody>
        </p:sp>
        <p:sp>
          <p:nvSpPr>
            <p:cNvPr id="869402" name="Text Box 26"/>
            <p:cNvSpPr txBox="1">
              <a:spLocks noChangeAspect="1" noChangeArrowheads="1"/>
            </p:cNvSpPr>
            <p:nvPr/>
          </p:nvSpPr>
          <p:spPr bwMode="auto">
            <a:xfrm rot="16200000">
              <a:off x="-338" y="3206"/>
              <a:ext cx="1248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b="1">
                  <a:ea typeface="ＭＳ Ｐゴシック" charset="-128"/>
                </a:rPr>
                <a:t>Growth</a:t>
              </a:r>
            </a:p>
          </p:txBody>
        </p:sp>
        <p:sp>
          <p:nvSpPr>
            <p:cNvPr id="869403" name="Text Box 27"/>
            <p:cNvSpPr txBox="1">
              <a:spLocks noChangeAspect="1" noChangeArrowheads="1"/>
            </p:cNvSpPr>
            <p:nvPr/>
          </p:nvSpPr>
          <p:spPr bwMode="auto">
            <a:xfrm>
              <a:off x="405" y="3511"/>
              <a:ext cx="78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GB" sz="1000" b="1">
                  <a:solidFill>
                    <a:schemeClr val="hlink"/>
                  </a:solidFill>
                  <a:ea typeface="ＭＳ Ｐゴシック" charset="-128"/>
                </a:rPr>
                <a:t>Low Performance</a:t>
              </a:r>
            </a:p>
            <a:p>
              <a:pPr algn="l">
                <a:lnSpc>
                  <a:spcPct val="100000"/>
                </a:lnSpc>
              </a:pPr>
              <a:r>
                <a:rPr lang="en-GB" sz="1000" b="1">
                  <a:solidFill>
                    <a:schemeClr val="hlink"/>
                  </a:solidFill>
                  <a:ea typeface="ＭＳ Ｐゴシック" charset="-128"/>
                </a:rPr>
                <a:t>Companies</a:t>
              </a:r>
            </a:p>
          </p:txBody>
        </p:sp>
        <p:sp>
          <p:nvSpPr>
            <p:cNvPr id="869404" name="Text Box 28"/>
            <p:cNvSpPr txBox="1">
              <a:spLocks noChangeAspect="1" noChangeArrowheads="1"/>
            </p:cNvSpPr>
            <p:nvPr/>
          </p:nvSpPr>
          <p:spPr bwMode="auto">
            <a:xfrm>
              <a:off x="1189" y="2537"/>
              <a:ext cx="80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>
                <a:lnSpc>
                  <a:spcPct val="100000"/>
                </a:lnSpc>
              </a:pPr>
              <a:r>
                <a:rPr lang="en-GB" sz="1000" b="1">
                  <a:solidFill>
                    <a:schemeClr val="hlink"/>
                  </a:solidFill>
                  <a:ea typeface="ＭＳ Ｐゴシック" charset="-128"/>
                </a:rPr>
                <a:t>High Performance</a:t>
              </a:r>
            </a:p>
            <a:p>
              <a:pPr algn="r">
                <a:lnSpc>
                  <a:spcPct val="100000"/>
                </a:lnSpc>
              </a:pPr>
              <a:r>
                <a:rPr lang="en-GB" sz="1000" b="1">
                  <a:solidFill>
                    <a:schemeClr val="hlink"/>
                  </a:solidFill>
                  <a:ea typeface="ＭＳ Ｐゴシック" charset="-128"/>
                </a:rPr>
                <a:t>Companies</a:t>
              </a:r>
            </a:p>
          </p:txBody>
        </p:sp>
        <p:sp>
          <p:nvSpPr>
            <p:cNvPr id="869405" name="AutoShape 29"/>
            <p:cNvSpPr>
              <a:spLocks noChangeAspect="1" noChangeArrowheads="1"/>
            </p:cNvSpPr>
            <p:nvPr/>
          </p:nvSpPr>
          <p:spPr bwMode="auto">
            <a:xfrm rot="19500000">
              <a:off x="562" y="2928"/>
              <a:ext cx="1153" cy="341"/>
            </a:xfrm>
            <a:prstGeom prst="rightArrow">
              <a:avLst>
                <a:gd name="adj1" fmla="val 50000"/>
                <a:gd name="adj2" fmla="val 84531"/>
              </a:avLst>
            </a:prstGeom>
            <a:solidFill>
              <a:srgbClr val="5078FA">
                <a:alpha val="7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lang="en-CA" sz="1600" b="1">
                <a:solidFill>
                  <a:schemeClr val="accent1"/>
                </a:solidFill>
                <a:ea typeface="ＭＳ Ｐゴシック" charset="-128"/>
              </a:endParaRPr>
            </a:p>
          </p:txBody>
        </p:sp>
      </p:grpSp>
      <p:sp>
        <p:nvSpPr>
          <p:cNvPr id="869406" name="Rectangle 30"/>
          <p:cNvSpPr>
            <a:spLocks noChangeArrowheads="1"/>
          </p:cNvSpPr>
          <p:nvPr/>
        </p:nvSpPr>
        <p:spPr bwMode="auto">
          <a:xfrm>
            <a:off x="504825" y="1255713"/>
            <a:ext cx="7864475" cy="952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200"/>
              <a:t>Corporations measure their success through shareholder value.  Accenture believes the success of governments can be measured in </a:t>
            </a:r>
            <a:r>
              <a:rPr lang="en-US" sz="2200" b="1"/>
              <a:t>Public Service Value.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9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6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84873-AC35-4F7D-9F98-9FAECB2F08FA}" type="slidenum">
              <a:rPr lang="en-US"/>
              <a:pPr/>
              <a:t>5</a:t>
            </a:fld>
            <a:endParaRPr lang="en-US"/>
          </a:p>
        </p:txBody>
      </p:sp>
      <p:sp>
        <p:nvSpPr>
          <p:cNvPr id="8714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 Service Value Building Blocks</a:t>
            </a:r>
          </a:p>
        </p:txBody>
      </p:sp>
      <p:sp>
        <p:nvSpPr>
          <p:cNvPr id="871429" name="Rectangle 5"/>
          <p:cNvSpPr>
            <a:spLocks noChangeArrowheads="1"/>
          </p:cNvSpPr>
          <p:nvPr/>
        </p:nvSpPr>
        <p:spPr bwMode="gray">
          <a:xfrm>
            <a:off x="6540500" y="1936750"/>
            <a:ext cx="1130300" cy="698500"/>
          </a:xfrm>
          <a:prstGeom prst="rect">
            <a:avLst/>
          </a:prstGeom>
          <a:solidFill>
            <a:srgbClr val="97BBBA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4.</a:t>
            </a:r>
          </a:p>
          <a:p>
            <a:r>
              <a:rPr lang="en-US"/>
              <a:t>Stakeholders’/</a:t>
            </a:r>
          </a:p>
          <a:p>
            <a:r>
              <a:rPr lang="en-US"/>
              <a:t>Customers’</a:t>
            </a:r>
          </a:p>
          <a:p>
            <a:r>
              <a:rPr lang="en-US"/>
              <a:t>Expectations</a:t>
            </a:r>
          </a:p>
        </p:txBody>
      </p:sp>
      <p:sp>
        <p:nvSpPr>
          <p:cNvPr id="871430" name="Rectangle 6"/>
          <p:cNvSpPr>
            <a:spLocks noChangeArrowheads="1"/>
          </p:cNvSpPr>
          <p:nvPr/>
        </p:nvSpPr>
        <p:spPr bwMode="gray">
          <a:xfrm>
            <a:off x="5219700" y="1936750"/>
            <a:ext cx="1130300" cy="698500"/>
          </a:xfrm>
          <a:prstGeom prst="rect">
            <a:avLst/>
          </a:prstGeom>
          <a:solidFill>
            <a:srgbClr val="97BBBA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3.</a:t>
            </a:r>
          </a:p>
          <a:p>
            <a:r>
              <a:rPr lang="en-US"/>
              <a:t>Stakeholders/</a:t>
            </a:r>
          </a:p>
          <a:p>
            <a:r>
              <a:rPr lang="en-US"/>
              <a:t>Customers</a:t>
            </a:r>
          </a:p>
        </p:txBody>
      </p:sp>
      <p:sp>
        <p:nvSpPr>
          <p:cNvPr id="871431" name="Rectangle 7"/>
          <p:cNvSpPr>
            <a:spLocks noChangeArrowheads="1"/>
          </p:cNvSpPr>
          <p:nvPr/>
        </p:nvSpPr>
        <p:spPr bwMode="gray">
          <a:xfrm>
            <a:off x="3898900" y="1936750"/>
            <a:ext cx="1130300" cy="698500"/>
          </a:xfrm>
          <a:prstGeom prst="rect">
            <a:avLst/>
          </a:prstGeom>
          <a:solidFill>
            <a:srgbClr val="97BBBA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2.</a:t>
            </a:r>
          </a:p>
          <a:p>
            <a:r>
              <a:rPr lang="en-US"/>
              <a:t>Core</a:t>
            </a:r>
          </a:p>
          <a:p>
            <a:r>
              <a:rPr lang="en-US"/>
              <a:t>Functions &amp;</a:t>
            </a:r>
          </a:p>
          <a:p>
            <a:r>
              <a:rPr lang="en-US"/>
              <a:t>Capabilities</a:t>
            </a:r>
          </a:p>
        </p:txBody>
      </p:sp>
      <p:sp>
        <p:nvSpPr>
          <p:cNvPr id="871432" name="Rectangle 8"/>
          <p:cNvSpPr>
            <a:spLocks noChangeArrowheads="1"/>
          </p:cNvSpPr>
          <p:nvPr/>
        </p:nvSpPr>
        <p:spPr bwMode="gray">
          <a:xfrm>
            <a:off x="2578100" y="1936750"/>
            <a:ext cx="1130300" cy="698500"/>
          </a:xfrm>
          <a:prstGeom prst="rect">
            <a:avLst/>
          </a:prstGeom>
          <a:solidFill>
            <a:srgbClr val="97BBBA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1.</a:t>
            </a:r>
          </a:p>
          <a:p>
            <a:r>
              <a:rPr lang="en-US"/>
              <a:t>Mission</a:t>
            </a:r>
          </a:p>
        </p:txBody>
      </p:sp>
      <p:sp>
        <p:nvSpPr>
          <p:cNvPr id="871433" name="AutoShape 9"/>
          <p:cNvSpPr>
            <a:spLocks/>
          </p:cNvSpPr>
          <p:nvPr/>
        </p:nvSpPr>
        <p:spPr bwMode="gray">
          <a:xfrm flipH="1">
            <a:off x="2216150" y="1974850"/>
            <a:ext cx="127000" cy="622300"/>
          </a:xfrm>
          <a:prstGeom prst="rightBrace">
            <a:avLst>
              <a:gd name="adj1" fmla="val 40833"/>
              <a:gd name="adj2" fmla="val 50000"/>
            </a:avLst>
          </a:prstGeom>
          <a:noFill/>
          <a:ln w="9525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34" name="AutoShape 10"/>
          <p:cNvSpPr>
            <a:spLocks/>
          </p:cNvSpPr>
          <p:nvPr/>
        </p:nvSpPr>
        <p:spPr bwMode="gray">
          <a:xfrm rot="16200000" flipH="1">
            <a:off x="4997450" y="831850"/>
            <a:ext cx="260350" cy="4032250"/>
          </a:xfrm>
          <a:prstGeom prst="rightBrace">
            <a:avLst>
              <a:gd name="adj1" fmla="val 129065"/>
              <a:gd name="adj2" fmla="val 50000"/>
            </a:avLst>
          </a:prstGeom>
          <a:noFill/>
          <a:ln w="9525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36" name="Rectangle 12"/>
          <p:cNvSpPr>
            <a:spLocks noChangeArrowheads="1"/>
          </p:cNvSpPr>
          <p:nvPr/>
        </p:nvSpPr>
        <p:spPr bwMode="gray">
          <a:xfrm>
            <a:off x="2578100" y="3279775"/>
            <a:ext cx="5092700" cy="698500"/>
          </a:xfrm>
          <a:prstGeom prst="rect">
            <a:avLst/>
          </a:prstGeom>
          <a:solidFill>
            <a:srgbClr val="B1C3DD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b="1"/>
              <a:t>Outcomes</a:t>
            </a:r>
          </a:p>
          <a:p>
            <a:r>
              <a:rPr lang="en-US"/>
              <a:t>What are the end results we aim to deliver</a:t>
            </a:r>
          </a:p>
          <a:p>
            <a:r>
              <a:rPr lang="en-US"/>
              <a:t>to key internal and external stakeholders?</a:t>
            </a:r>
          </a:p>
        </p:txBody>
      </p:sp>
      <p:sp>
        <p:nvSpPr>
          <p:cNvPr id="871438" name="Rectangle 14"/>
          <p:cNvSpPr>
            <a:spLocks noChangeArrowheads="1"/>
          </p:cNvSpPr>
          <p:nvPr/>
        </p:nvSpPr>
        <p:spPr bwMode="gray">
          <a:xfrm>
            <a:off x="2578100" y="4308475"/>
            <a:ext cx="5092700" cy="698500"/>
          </a:xfrm>
          <a:prstGeom prst="rect">
            <a:avLst/>
          </a:prstGeom>
          <a:solidFill>
            <a:srgbClr val="96DCFC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b="1"/>
              <a:t>Raw Metrics</a:t>
            </a:r>
          </a:p>
          <a:p>
            <a:r>
              <a:rPr lang="en-US"/>
              <a:t>How will we know that we have been successful</a:t>
            </a:r>
          </a:p>
          <a:p>
            <a:r>
              <a:rPr lang="en-US"/>
              <a:t>In achieving our outcomes?</a:t>
            </a:r>
          </a:p>
        </p:txBody>
      </p:sp>
      <p:sp>
        <p:nvSpPr>
          <p:cNvPr id="871439" name="Rectangle 15"/>
          <p:cNvSpPr>
            <a:spLocks noChangeArrowheads="1"/>
          </p:cNvSpPr>
          <p:nvPr/>
        </p:nvSpPr>
        <p:spPr bwMode="gray">
          <a:xfrm>
            <a:off x="2578100" y="5337175"/>
            <a:ext cx="5092700" cy="698500"/>
          </a:xfrm>
          <a:prstGeom prst="rect">
            <a:avLst/>
          </a:prstGeom>
          <a:solidFill>
            <a:srgbClr val="96DCFC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b="1"/>
              <a:t>Filtered Metrics</a:t>
            </a:r>
          </a:p>
          <a:p>
            <a:r>
              <a:rPr lang="en-US"/>
              <a:t>Which metrics can be used to drive the results</a:t>
            </a:r>
          </a:p>
          <a:p>
            <a:r>
              <a:rPr lang="en-US"/>
              <a:t>we want and will be practical to measure?</a:t>
            </a:r>
          </a:p>
        </p:txBody>
      </p:sp>
      <p:sp>
        <p:nvSpPr>
          <p:cNvPr id="871440" name="AutoShape 16"/>
          <p:cNvSpPr>
            <a:spLocks/>
          </p:cNvSpPr>
          <p:nvPr/>
        </p:nvSpPr>
        <p:spPr bwMode="gray">
          <a:xfrm flipH="1">
            <a:off x="2216150" y="3317875"/>
            <a:ext cx="127000" cy="622300"/>
          </a:xfrm>
          <a:prstGeom prst="rightBrace">
            <a:avLst>
              <a:gd name="adj1" fmla="val 40833"/>
              <a:gd name="adj2" fmla="val 50000"/>
            </a:avLst>
          </a:prstGeom>
          <a:noFill/>
          <a:ln w="9525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41" name="AutoShape 17"/>
          <p:cNvSpPr>
            <a:spLocks/>
          </p:cNvSpPr>
          <p:nvPr/>
        </p:nvSpPr>
        <p:spPr bwMode="gray">
          <a:xfrm flipH="1">
            <a:off x="2216150" y="4346575"/>
            <a:ext cx="127000" cy="1641475"/>
          </a:xfrm>
          <a:prstGeom prst="rightBrace">
            <a:avLst>
              <a:gd name="adj1" fmla="val 107708"/>
              <a:gd name="adj2" fmla="val 50000"/>
            </a:avLst>
          </a:prstGeom>
          <a:noFill/>
          <a:ln w="9525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42" name="Text Box 18"/>
          <p:cNvSpPr txBox="1">
            <a:spLocks noChangeArrowheads="1"/>
          </p:cNvSpPr>
          <p:nvPr/>
        </p:nvSpPr>
        <p:spPr bwMode="gray">
          <a:xfrm>
            <a:off x="754063" y="2159000"/>
            <a:ext cx="1212850" cy="238125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/>
              <a:t>Building Blocks</a:t>
            </a:r>
          </a:p>
        </p:txBody>
      </p:sp>
      <p:sp>
        <p:nvSpPr>
          <p:cNvPr id="871443" name="Text Box 19"/>
          <p:cNvSpPr txBox="1">
            <a:spLocks noChangeArrowheads="1"/>
          </p:cNvSpPr>
          <p:nvPr/>
        </p:nvSpPr>
        <p:spPr bwMode="gray">
          <a:xfrm>
            <a:off x="754063" y="3425825"/>
            <a:ext cx="941387" cy="384175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/>
              <a:t>Developing</a:t>
            </a:r>
          </a:p>
          <a:p>
            <a:pPr algn="l"/>
            <a:r>
              <a:rPr lang="en-US"/>
              <a:t>Outcomes</a:t>
            </a:r>
          </a:p>
        </p:txBody>
      </p:sp>
      <p:sp>
        <p:nvSpPr>
          <p:cNvPr id="871444" name="Text Box 20"/>
          <p:cNvSpPr txBox="1">
            <a:spLocks noChangeArrowheads="1"/>
          </p:cNvSpPr>
          <p:nvPr/>
        </p:nvSpPr>
        <p:spPr bwMode="gray">
          <a:xfrm>
            <a:off x="754063" y="4968875"/>
            <a:ext cx="941387" cy="384175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/>
              <a:t>Developing</a:t>
            </a:r>
          </a:p>
          <a:p>
            <a:pPr algn="l"/>
            <a:r>
              <a:rPr lang="en-US"/>
              <a:t>Metrics</a:t>
            </a:r>
          </a:p>
        </p:txBody>
      </p:sp>
      <p:sp>
        <p:nvSpPr>
          <p:cNvPr id="871445" name="Text Box 21"/>
          <p:cNvSpPr txBox="1">
            <a:spLocks noChangeArrowheads="1"/>
          </p:cNvSpPr>
          <p:nvPr/>
        </p:nvSpPr>
        <p:spPr bwMode="gray">
          <a:xfrm>
            <a:off x="3706813" y="2959100"/>
            <a:ext cx="1371600" cy="227013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100"/>
              <a:t>Develop Outcomes</a:t>
            </a:r>
          </a:p>
        </p:txBody>
      </p:sp>
      <p:sp>
        <p:nvSpPr>
          <p:cNvPr id="871446" name="Line 22"/>
          <p:cNvSpPr>
            <a:spLocks noChangeShapeType="1"/>
          </p:cNvSpPr>
          <p:nvPr/>
        </p:nvSpPr>
        <p:spPr bwMode="gray">
          <a:xfrm>
            <a:off x="5124450" y="2971800"/>
            <a:ext cx="0" cy="304800"/>
          </a:xfrm>
          <a:prstGeom prst="line">
            <a:avLst/>
          </a:prstGeom>
          <a:noFill/>
          <a:ln w="9525">
            <a:solidFill>
              <a:schemeClr val="accent1"/>
            </a:solidFill>
            <a:prstDash val="sysDot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47" name="Line 23"/>
          <p:cNvSpPr>
            <a:spLocks noChangeShapeType="1"/>
          </p:cNvSpPr>
          <p:nvPr/>
        </p:nvSpPr>
        <p:spPr bwMode="gray">
          <a:xfrm>
            <a:off x="5124450" y="3990975"/>
            <a:ext cx="0" cy="304800"/>
          </a:xfrm>
          <a:prstGeom prst="line">
            <a:avLst/>
          </a:prstGeom>
          <a:noFill/>
          <a:ln w="9525">
            <a:solidFill>
              <a:schemeClr val="accent1"/>
            </a:solidFill>
            <a:prstDash val="sysDot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48" name="Line 24"/>
          <p:cNvSpPr>
            <a:spLocks noChangeShapeType="1"/>
          </p:cNvSpPr>
          <p:nvPr/>
        </p:nvSpPr>
        <p:spPr bwMode="gray">
          <a:xfrm>
            <a:off x="5124450" y="5010150"/>
            <a:ext cx="0" cy="304800"/>
          </a:xfrm>
          <a:prstGeom prst="line">
            <a:avLst/>
          </a:prstGeom>
          <a:noFill/>
          <a:ln w="9525">
            <a:solidFill>
              <a:schemeClr val="accent1"/>
            </a:solidFill>
            <a:prstDash val="sysDot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71449" name="Text Box 25"/>
          <p:cNvSpPr txBox="1">
            <a:spLocks noChangeArrowheads="1"/>
          </p:cNvSpPr>
          <p:nvPr/>
        </p:nvSpPr>
        <p:spPr bwMode="gray">
          <a:xfrm>
            <a:off x="3957638" y="4035425"/>
            <a:ext cx="1120775" cy="227013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100"/>
              <a:t>Identify Metrics</a:t>
            </a:r>
          </a:p>
        </p:txBody>
      </p:sp>
      <p:sp>
        <p:nvSpPr>
          <p:cNvPr id="871450" name="Text Box 26"/>
          <p:cNvSpPr txBox="1">
            <a:spLocks noChangeArrowheads="1"/>
          </p:cNvSpPr>
          <p:nvPr/>
        </p:nvSpPr>
        <p:spPr bwMode="gray">
          <a:xfrm>
            <a:off x="4095750" y="5026025"/>
            <a:ext cx="982663" cy="227013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100"/>
              <a:t>Filter Metrics</a:t>
            </a:r>
          </a:p>
        </p:txBody>
      </p:sp>
      <p:sp>
        <p:nvSpPr>
          <p:cNvPr id="871451" name="Rectangle 27"/>
          <p:cNvSpPr>
            <a:spLocks noChangeArrowheads="1"/>
          </p:cNvSpPr>
          <p:nvPr/>
        </p:nvSpPr>
        <p:spPr bwMode="gray">
          <a:xfrm>
            <a:off x="414338" y="1670050"/>
            <a:ext cx="7942262" cy="4667250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42F3E-4AC0-401A-BA19-116F831A57CB}" type="slidenum">
              <a:rPr lang="en-US"/>
              <a:pPr/>
              <a:t>6</a:t>
            </a:fld>
            <a:endParaRPr lang="en-US"/>
          </a:p>
        </p:txBody>
      </p:sp>
      <p:sp>
        <p:nvSpPr>
          <p:cNvPr id="8745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Analytics Move to Center Stage</a:t>
            </a:r>
          </a:p>
        </p:txBody>
      </p:sp>
      <p:sp>
        <p:nvSpPr>
          <p:cNvPr id="874501" name="Rectangle 5"/>
          <p:cNvSpPr>
            <a:spLocks noChangeArrowheads="1"/>
          </p:cNvSpPr>
          <p:nvPr/>
        </p:nvSpPr>
        <p:spPr bwMode="auto">
          <a:xfrm>
            <a:off x="3743325" y="1535113"/>
            <a:ext cx="5122863" cy="46624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7663" indent="-231775" algn="l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buFontTx/>
              <a:buChar char="•"/>
            </a:pPr>
            <a:r>
              <a:rPr lang="en-US" sz="2200" b="1">
                <a:solidFill>
                  <a:srgbClr val="0000CC"/>
                </a:solidFill>
              </a:rPr>
              <a:t>Analytics:</a:t>
            </a:r>
            <a:r>
              <a:rPr lang="en-US" sz="2400">
                <a:solidFill>
                  <a:srgbClr val="0000CC"/>
                </a:solidFill>
              </a:rPr>
              <a:t> </a:t>
            </a:r>
            <a:r>
              <a:rPr lang="en-US" sz="2200">
                <a:solidFill>
                  <a:srgbClr val="0000CC"/>
                </a:solidFill>
              </a:rPr>
              <a:t>The extensive use of data, statistical and quantitative analysis, explanatory and predictive models and fact-based management to drive decisions &amp; actions. </a:t>
            </a:r>
            <a:br>
              <a:rPr lang="en-US" sz="2200">
                <a:solidFill>
                  <a:srgbClr val="0000CC"/>
                </a:solidFill>
              </a:rPr>
            </a:br>
            <a:endParaRPr lang="en-US" sz="2200">
              <a:solidFill>
                <a:srgbClr val="0000CC"/>
              </a:solidFill>
            </a:endParaRPr>
          </a:p>
          <a:p>
            <a:pPr marL="347663" indent="-231775" algn="l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buFontTx/>
              <a:buChar char="•"/>
            </a:pPr>
            <a:r>
              <a:rPr lang="en-US" sz="2000"/>
              <a:t>Analytics, statistics, and fact-based decisions are not new to businesses</a:t>
            </a:r>
          </a:p>
          <a:p>
            <a:pPr marL="347663" indent="-231775" algn="l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buFontTx/>
              <a:buChar char="•"/>
            </a:pPr>
            <a:r>
              <a:rPr lang="en-US" sz="2000"/>
              <a:t>DSS, ESS, BI, etc were important and provided value, but were often marginal to the mainstream of the business</a:t>
            </a:r>
          </a:p>
          <a:p>
            <a:pPr marL="347663" indent="-231775" algn="l">
              <a:lnSpc>
                <a:spcPct val="95000"/>
              </a:lnSpc>
              <a:spcBef>
                <a:spcPct val="35000"/>
              </a:spcBef>
              <a:buClr>
                <a:schemeClr val="tx1"/>
              </a:buClr>
              <a:buFontTx/>
              <a:buChar char="•"/>
            </a:pPr>
            <a:r>
              <a:rPr lang="en-US" sz="2000"/>
              <a:t>With Public Service organizations driving value from analytics, the capability moves to center stage.</a:t>
            </a:r>
          </a:p>
        </p:txBody>
      </p:sp>
      <p:pic>
        <p:nvPicPr>
          <p:cNvPr id="874502" name="Picture 6"/>
          <p:cNvPicPr>
            <a:picLocks noChangeAspect="1" noChangeArrowheads="1"/>
          </p:cNvPicPr>
          <p:nvPr/>
        </p:nvPicPr>
        <p:blipFill>
          <a:blip r:embed="rId3"/>
          <a:srcRect t="10001" b="6668"/>
          <a:stretch>
            <a:fillRect/>
          </a:stretch>
        </p:blipFill>
        <p:spPr bwMode="auto">
          <a:xfrm>
            <a:off x="398463" y="2171700"/>
            <a:ext cx="3157537" cy="394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88C8EB-DAB6-4BD5-884E-2C7DC2A0EABA}" type="slidenum">
              <a:rPr lang="en-US"/>
              <a:pPr/>
              <a:t>7</a:t>
            </a:fld>
            <a:endParaRPr lang="en-US"/>
          </a:p>
        </p:txBody>
      </p:sp>
      <p:sp>
        <p:nvSpPr>
          <p:cNvPr id="87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Forces Driving Trend for Analytics</a:t>
            </a:r>
          </a:p>
        </p:txBody>
      </p:sp>
      <p:sp>
        <p:nvSpPr>
          <p:cNvPr id="878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397000"/>
            <a:ext cx="8670925" cy="502285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2400" b="1"/>
              <a:t>Demand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New generation of analytical leaders.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Growing financial oversight requirements.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Increasing importance of citizen-centric strategies. </a:t>
            </a:r>
          </a:p>
          <a:p>
            <a:pPr>
              <a:lnSpc>
                <a:spcPct val="85000"/>
              </a:lnSpc>
              <a:spcBef>
                <a:spcPct val="80000"/>
              </a:spcBef>
            </a:pPr>
            <a:r>
              <a:rPr lang="en-US" sz="2400" b="1"/>
              <a:t>Data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Maturing enterprise systems.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Growing standardized external information.  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More data about the physical world.  </a:t>
            </a:r>
          </a:p>
          <a:p>
            <a:pPr>
              <a:lnSpc>
                <a:spcPct val="85000"/>
              </a:lnSpc>
              <a:spcBef>
                <a:spcPct val="80000"/>
              </a:spcBef>
            </a:pPr>
            <a:r>
              <a:rPr lang="en-US" sz="2400" b="1"/>
              <a:t>Technology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Maturing IT infrastructure and analytical architecture.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Sophisticated analytical techniques.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Massive processing power.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Automated applications with embedded rules and models.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1D389F-1ECB-44A8-A567-1EC46A5B3C32}" type="slidenum">
              <a:rPr lang="en-US"/>
              <a:pPr/>
              <a:t>8</a:t>
            </a:fld>
            <a:endParaRPr lang="en-US"/>
          </a:p>
        </p:txBody>
      </p:sp>
      <p:sp>
        <p:nvSpPr>
          <p:cNvPr id="87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Link from Analytics to Performance</a:t>
            </a:r>
          </a:p>
        </p:txBody>
      </p:sp>
      <p:sp>
        <p:nvSpPr>
          <p:cNvPr id="879620" name="Rectangle 4"/>
          <p:cNvSpPr>
            <a:spLocks noChangeArrowheads="1"/>
          </p:cNvSpPr>
          <p:nvPr/>
        </p:nvSpPr>
        <p:spPr bwMode="auto">
          <a:xfrm>
            <a:off x="322263" y="2343150"/>
            <a:ext cx="8539162" cy="363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u="sng"/>
              <a:t>High performers have a greater analytical orientation than low performers.</a:t>
            </a:r>
          </a:p>
        </p:txBody>
      </p:sp>
      <p:sp>
        <p:nvSpPr>
          <p:cNvPr id="879621" name="Line 5"/>
          <p:cNvSpPr>
            <a:spLocks noChangeShapeType="1"/>
          </p:cNvSpPr>
          <p:nvPr/>
        </p:nvSpPr>
        <p:spPr bwMode="auto">
          <a:xfrm>
            <a:off x="825500" y="3455988"/>
            <a:ext cx="716438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9622" name="Text Box 6"/>
          <p:cNvSpPr txBox="1">
            <a:spLocks noChangeArrowheads="1"/>
          </p:cNvSpPr>
          <p:nvPr/>
        </p:nvSpPr>
        <p:spPr bwMode="auto">
          <a:xfrm>
            <a:off x="676275" y="3073400"/>
            <a:ext cx="19240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Low Performers</a:t>
            </a:r>
          </a:p>
        </p:txBody>
      </p:sp>
      <p:sp>
        <p:nvSpPr>
          <p:cNvPr id="879623" name="Text Box 7"/>
          <p:cNvSpPr txBox="1">
            <a:spLocks noChangeArrowheads="1"/>
          </p:cNvSpPr>
          <p:nvPr/>
        </p:nvSpPr>
        <p:spPr bwMode="auto">
          <a:xfrm>
            <a:off x="6191250" y="3068638"/>
            <a:ext cx="19748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009900"/>
                </a:solidFill>
              </a:rPr>
              <a:t>High Performers</a:t>
            </a:r>
          </a:p>
        </p:txBody>
      </p:sp>
      <p:sp>
        <p:nvSpPr>
          <p:cNvPr id="879624" name="Text Box 8"/>
          <p:cNvSpPr txBox="1">
            <a:spLocks noChangeArrowheads="1"/>
          </p:cNvSpPr>
          <p:nvPr/>
        </p:nvSpPr>
        <p:spPr bwMode="auto">
          <a:xfrm>
            <a:off x="1843088" y="3495675"/>
            <a:ext cx="52387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/>
              <a:t>Have significant decision-support/analytical capabilities</a:t>
            </a:r>
          </a:p>
        </p:txBody>
      </p:sp>
      <p:sp>
        <p:nvSpPr>
          <p:cNvPr id="879625" name="Text Box 9"/>
          <p:cNvSpPr txBox="1">
            <a:spLocks noChangeArrowheads="1"/>
          </p:cNvSpPr>
          <p:nvPr/>
        </p:nvSpPr>
        <p:spPr bwMode="auto">
          <a:xfrm>
            <a:off x="676275" y="3649663"/>
            <a:ext cx="6413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23%</a:t>
            </a:r>
          </a:p>
        </p:txBody>
      </p:sp>
      <p:sp>
        <p:nvSpPr>
          <p:cNvPr id="879626" name="Text Box 10"/>
          <p:cNvSpPr txBox="1">
            <a:spLocks noChangeArrowheads="1"/>
          </p:cNvSpPr>
          <p:nvPr/>
        </p:nvSpPr>
        <p:spPr bwMode="auto">
          <a:xfrm>
            <a:off x="7305675" y="3649663"/>
            <a:ext cx="6413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009900"/>
                </a:solidFill>
              </a:rPr>
              <a:t>65%</a:t>
            </a:r>
          </a:p>
        </p:txBody>
      </p:sp>
      <p:sp>
        <p:nvSpPr>
          <p:cNvPr id="879627" name="Line 11"/>
          <p:cNvSpPr>
            <a:spLocks noChangeShapeType="1"/>
          </p:cNvSpPr>
          <p:nvPr/>
        </p:nvSpPr>
        <p:spPr bwMode="auto">
          <a:xfrm>
            <a:off x="825500" y="4276725"/>
            <a:ext cx="7164388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9628" name="Text Box 12"/>
          <p:cNvSpPr txBox="1">
            <a:spLocks noChangeArrowheads="1"/>
          </p:cNvSpPr>
          <p:nvPr/>
        </p:nvSpPr>
        <p:spPr bwMode="auto">
          <a:xfrm>
            <a:off x="1843088" y="4354513"/>
            <a:ext cx="52387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/>
              <a:t>Value analytical insights to a very large extent</a:t>
            </a:r>
          </a:p>
        </p:txBody>
      </p:sp>
      <p:sp>
        <p:nvSpPr>
          <p:cNvPr id="879629" name="Text Box 13"/>
          <p:cNvSpPr txBox="1">
            <a:spLocks noChangeArrowheads="1"/>
          </p:cNvSpPr>
          <p:nvPr/>
        </p:nvSpPr>
        <p:spPr bwMode="auto">
          <a:xfrm>
            <a:off x="785813" y="44577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8%</a:t>
            </a:r>
          </a:p>
        </p:txBody>
      </p:sp>
      <p:sp>
        <p:nvSpPr>
          <p:cNvPr id="879630" name="Text Box 14"/>
          <p:cNvSpPr txBox="1">
            <a:spLocks noChangeArrowheads="1"/>
          </p:cNvSpPr>
          <p:nvPr/>
        </p:nvSpPr>
        <p:spPr bwMode="auto">
          <a:xfrm>
            <a:off x="7305675" y="4457700"/>
            <a:ext cx="641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009900"/>
                </a:solidFill>
              </a:rPr>
              <a:t>36%</a:t>
            </a:r>
          </a:p>
        </p:txBody>
      </p:sp>
      <p:sp>
        <p:nvSpPr>
          <p:cNvPr id="879631" name="Line 15"/>
          <p:cNvSpPr>
            <a:spLocks noChangeShapeType="1"/>
          </p:cNvSpPr>
          <p:nvPr/>
        </p:nvSpPr>
        <p:spPr bwMode="auto">
          <a:xfrm>
            <a:off x="825500" y="5021263"/>
            <a:ext cx="7164388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9632" name="Text Box 16"/>
          <p:cNvSpPr txBox="1">
            <a:spLocks noChangeArrowheads="1"/>
          </p:cNvSpPr>
          <p:nvPr/>
        </p:nvSpPr>
        <p:spPr bwMode="auto">
          <a:xfrm>
            <a:off x="1843088" y="5084763"/>
            <a:ext cx="52387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/>
              <a:t>Have above average analytical capability within industry</a:t>
            </a:r>
          </a:p>
        </p:txBody>
      </p:sp>
      <p:sp>
        <p:nvSpPr>
          <p:cNvPr id="879633" name="Text Box 17"/>
          <p:cNvSpPr txBox="1">
            <a:spLocks noChangeArrowheads="1"/>
          </p:cNvSpPr>
          <p:nvPr/>
        </p:nvSpPr>
        <p:spPr bwMode="auto">
          <a:xfrm>
            <a:off x="676275" y="5178425"/>
            <a:ext cx="641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33%</a:t>
            </a:r>
          </a:p>
        </p:txBody>
      </p:sp>
      <p:sp>
        <p:nvSpPr>
          <p:cNvPr id="879634" name="Text Box 18"/>
          <p:cNvSpPr txBox="1">
            <a:spLocks noChangeArrowheads="1"/>
          </p:cNvSpPr>
          <p:nvPr/>
        </p:nvSpPr>
        <p:spPr bwMode="auto">
          <a:xfrm>
            <a:off x="7305675" y="5178425"/>
            <a:ext cx="641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009900"/>
                </a:solidFill>
              </a:rPr>
              <a:t>77%</a:t>
            </a:r>
          </a:p>
        </p:txBody>
      </p:sp>
      <p:sp>
        <p:nvSpPr>
          <p:cNvPr id="879635" name="Line 19"/>
          <p:cNvSpPr>
            <a:spLocks noChangeShapeType="1"/>
          </p:cNvSpPr>
          <p:nvPr/>
        </p:nvSpPr>
        <p:spPr bwMode="auto">
          <a:xfrm>
            <a:off x="825500" y="5843588"/>
            <a:ext cx="7164388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9636" name="Text Box 20"/>
          <p:cNvSpPr txBox="1">
            <a:spLocks noChangeArrowheads="1"/>
          </p:cNvSpPr>
          <p:nvPr/>
        </p:nvSpPr>
        <p:spPr bwMode="auto">
          <a:xfrm>
            <a:off x="1843088" y="5892800"/>
            <a:ext cx="52387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/>
              <a:t>Use analytics across their entire organization</a:t>
            </a:r>
          </a:p>
        </p:txBody>
      </p:sp>
      <p:sp>
        <p:nvSpPr>
          <p:cNvPr id="879637" name="Text Box 21"/>
          <p:cNvSpPr txBox="1">
            <a:spLocks noChangeArrowheads="1"/>
          </p:cNvSpPr>
          <p:nvPr/>
        </p:nvSpPr>
        <p:spPr bwMode="auto">
          <a:xfrm>
            <a:off x="676275" y="5915025"/>
            <a:ext cx="641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23%</a:t>
            </a:r>
          </a:p>
        </p:txBody>
      </p:sp>
      <p:sp>
        <p:nvSpPr>
          <p:cNvPr id="879638" name="Text Box 22"/>
          <p:cNvSpPr txBox="1">
            <a:spLocks noChangeArrowheads="1"/>
          </p:cNvSpPr>
          <p:nvPr/>
        </p:nvSpPr>
        <p:spPr bwMode="auto">
          <a:xfrm>
            <a:off x="7305675" y="5915025"/>
            <a:ext cx="641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1800" b="1">
                <a:solidFill>
                  <a:srgbClr val="009900"/>
                </a:solidFill>
              </a:rPr>
              <a:t>40%</a:t>
            </a:r>
          </a:p>
        </p:txBody>
      </p:sp>
      <p:sp>
        <p:nvSpPr>
          <p:cNvPr id="879639" name="Text Box 23"/>
          <p:cNvSpPr txBox="1">
            <a:spLocks noChangeArrowheads="1"/>
          </p:cNvSpPr>
          <p:nvPr/>
        </p:nvSpPr>
        <p:spPr bwMode="gray">
          <a:xfrm>
            <a:off x="587375" y="1260475"/>
            <a:ext cx="7802563" cy="6286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b="1">
                <a:solidFill>
                  <a:srgbClr val="568483"/>
                </a:solidFill>
              </a:rPr>
              <a:t>High performance is associated with more extensive and sophisticated use of analytical capabilities.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D092C-81D9-42B9-A34F-71F9582ACC49}" type="slidenum">
              <a:rPr lang="en-US"/>
              <a:pPr/>
              <a:t>9</a:t>
            </a:fld>
            <a:endParaRPr lang="en-US"/>
          </a:p>
        </p:txBody>
      </p:sp>
      <p:sp>
        <p:nvSpPr>
          <p:cNvPr id="8816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Integrating Analytics into Processes</a:t>
            </a:r>
          </a:p>
        </p:txBody>
      </p:sp>
      <p:sp>
        <p:nvSpPr>
          <p:cNvPr id="881669" name="Rectangle 5"/>
          <p:cNvSpPr>
            <a:spLocks noChangeArrowheads="1"/>
          </p:cNvSpPr>
          <p:nvPr/>
        </p:nvSpPr>
        <p:spPr bwMode="auto">
          <a:xfrm>
            <a:off x="328613" y="1336675"/>
            <a:ext cx="7823200" cy="47894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227013" indent="-227013" algn="l">
              <a:lnSpc>
                <a:spcPct val="105000"/>
              </a:lnSpc>
              <a:spcBef>
                <a:spcPct val="50000"/>
              </a:spcBef>
              <a:buClr>
                <a:schemeClr val="tx1"/>
              </a:buClr>
              <a:buFontTx/>
              <a:buChar char="•"/>
            </a:pPr>
            <a:r>
              <a:rPr lang="en-US" sz="2800"/>
              <a:t>Financial</a:t>
            </a:r>
          </a:p>
          <a:p>
            <a:pPr marL="452438" lvl="1" indent="-223838" algn="l">
              <a:lnSpc>
                <a:spcPct val="90000"/>
              </a:lnSpc>
              <a:buClr>
                <a:schemeClr val="tx1"/>
              </a:buClr>
              <a:buFontTx/>
              <a:buChar char="–"/>
            </a:pPr>
            <a:r>
              <a:rPr lang="en-US" sz="2400"/>
              <a:t>External Reporting (Compliance, Audits, etc.)</a:t>
            </a:r>
          </a:p>
          <a:p>
            <a:pPr marL="452438" lvl="1" indent="-223838" algn="l">
              <a:lnSpc>
                <a:spcPct val="90000"/>
              </a:lnSpc>
              <a:buClr>
                <a:schemeClr val="tx1"/>
              </a:buClr>
              <a:buFontTx/>
              <a:buChar char="–"/>
            </a:pPr>
            <a:r>
              <a:rPr lang="en-US" sz="2400"/>
              <a:t>Management Reporting/Scorecards</a:t>
            </a:r>
          </a:p>
          <a:p>
            <a:pPr marL="452438" lvl="1" indent="-223838" algn="l">
              <a:lnSpc>
                <a:spcPct val="90000"/>
              </a:lnSpc>
              <a:buClr>
                <a:schemeClr val="tx1"/>
              </a:buClr>
              <a:buFontTx/>
              <a:buChar char="–"/>
            </a:pPr>
            <a:r>
              <a:rPr lang="en-US" sz="2400"/>
              <a:t>Investment Decisions</a:t>
            </a:r>
          </a:p>
          <a:p>
            <a:pPr marL="452438" lvl="1" indent="-223838" algn="l">
              <a:lnSpc>
                <a:spcPct val="90000"/>
              </a:lnSpc>
              <a:buClr>
                <a:schemeClr val="tx1"/>
              </a:buClr>
              <a:buFontTx/>
              <a:buChar char="–"/>
            </a:pPr>
            <a:r>
              <a:rPr lang="en-US" sz="2400"/>
              <a:t>Cost Management</a:t>
            </a:r>
          </a:p>
          <a:p>
            <a:pPr marL="227013" indent="-227013" algn="l">
              <a:lnSpc>
                <a:spcPct val="90000"/>
              </a:lnSpc>
              <a:spcBef>
                <a:spcPct val="70000"/>
              </a:spcBef>
              <a:buClr>
                <a:schemeClr val="tx1"/>
              </a:buClr>
              <a:buFontTx/>
              <a:buChar char="•"/>
            </a:pPr>
            <a:r>
              <a:rPr lang="en-US" sz="2800"/>
              <a:t>Enterprise Performance Management</a:t>
            </a:r>
          </a:p>
          <a:p>
            <a:pPr marL="227013" indent="-227013" algn="l">
              <a:lnSpc>
                <a:spcPct val="90000"/>
              </a:lnSpc>
              <a:spcBef>
                <a:spcPct val="60000"/>
              </a:spcBef>
              <a:buClr>
                <a:schemeClr val="tx1"/>
              </a:buClr>
              <a:buFontTx/>
              <a:buChar char="•"/>
            </a:pPr>
            <a:r>
              <a:rPr lang="en-US" sz="2800"/>
              <a:t>Human Resources</a:t>
            </a:r>
          </a:p>
          <a:p>
            <a:pPr marL="227013" indent="-227013" algn="l">
              <a:lnSpc>
                <a:spcPct val="90000"/>
              </a:lnSpc>
              <a:spcBef>
                <a:spcPct val="60000"/>
              </a:spcBef>
              <a:buClr>
                <a:schemeClr val="tx1"/>
              </a:buClr>
              <a:buFontTx/>
              <a:buChar char="•"/>
            </a:pPr>
            <a:r>
              <a:rPr lang="en-US" sz="2800"/>
              <a:t>Research and Development</a:t>
            </a:r>
          </a:p>
          <a:p>
            <a:pPr marL="227013" indent="-227013" algn="l">
              <a:lnSpc>
                <a:spcPct val="90000"/>
              </a:lnSpc>
              <a:spcBef>
                <a:spcPct val="60000"/>
              </a:spcBef>
              <a:buClr>
                <a:schemeClr val="tx1"/>
              </a:buClr>
              <a:buFontTx/>
              <a:buChar char="•"/>
            </a:pPr>
            <a:r>
              <a:rPr lang="en-US" sz="2800"/>
              <a:t>OCIO/IT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6E406-AF5D-46AB-94CC-13012874987B}" type="slidenum">
              <a:rPr lang="en-US"/>
              <a:pPr/>
              <a:t>10</a:t>
            </a:fld>
            <a:endParaRPr lang="en-US"/>
          </a:p>
        </p:txBody>
      </p:sp>
      <p:sp>
        <p:nvSpPr>
          <p:cNvPr id="8837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Elements</a:t>
            </a:r>
          </a:p>
        </p:txBody>
      </p:sp>
      <p:sp>
        <p:nvSpPr>
          <p:cNvPr id="883720" name="Text Box 8"/>
          <p:cNvSpPr txBox="1">
            <a:spLocks noChangeArrowheads="1"/>
          </p:cNvSpPr>
          <p:nvPr/>
        </p:nvSpPr>
        <p:spPr bwMode="auto">
          <a:xfrm>
            <a:off x="377825" y="1387475"/>
            <a:ext cx="1608138" cy="3952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2000" b="1"/>
              <a:t>Capabilities</a:t>
            </a:r>
          </a:p>
        </p:txBody>
      </p:sp>
      <p:sp>
        <p:nvSpPr>
          <p:cNvPr id="883721" name="Text Box 9"/>
          <p:cNvSpPr txBox="1">
            <a:spLocks noChangeArrowheads="1"/>
          </p:cNvSpPr>
          <p:nvPr/>
        </p:nvSpPr>
        <p:spPr bwMode="auto">
          <a:xfrm>
            <a:off x="377825" y="1931988"/>
            <a:ext cx="2674938" cy="3952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2000" b="1"/>
              <a:t>Organization</a:t>
            </a:r>
          </a:p>
        </p:txBody>
      </p:sp>
      <p:sp>
        <p:nvSpPr>
          <p:cNvPr id="883723" name="Line 11"/>
          <p:cNvSpPr>
            <a:spLocks noChangeShapeType="1"/>
          </p:cNvSpPr>
          <p:nvPr/>
        </p:nvSpPr>
        <p:spPr bwMode="auto">
          <a:xfrm>
            <a:off x="495300" y="1849438"/>
            <a:ext cx="789305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3724" name="Text Box 12"/>
          <p:cNvSpPr txBox="1">
            <a:spLocks noChangeArrowheads="1"/>
          </p:cNvSpPr>
          <p:nvPr/>
        </p:nvSpPr>
        <p:spPr bwMode="auto">
          <a:xfrm>
            <a:off x="2473325" y="1387475"/>
            <a:ext cx="1849438" cy="3952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b"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2000" b="1"/>
              <a:t>Key Elements</a:t>
            </a:r>
          </a:p>
        </p:txBody>
      </p:sp>
      <p:sp>
        <p:nvSpPr>
          <p:cNvPr id="883725" name="Text Box 13"/>
          <p:cNvSpPr txBox="1">
            <a:spLocks noChangeArrowheads="1"/>
          </p:cNvSpPr>
          <p:nvPr/>
        </p:nvSpPr>
        <p:spPr bwMode="auto">
          <a:xfrm>
            <a:off x="2473325" y="1935163"/>
            <a:ext cx="626110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Insight into performance drivers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Choosing a distinctive capability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Performance management and strategy execution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Process redesign and integration</a:t>
            </a:r>
          </a:p>
        </p:txBody>
      </p:sp>
      <p:sp>
        <p:nvSpPr>
          <p:cNvPr id="883726" name="Text Box 14"/>
          <p:cNvSpPr txBox="1">
            <a:spLocks noChangeArrowheads="1"/>
          </p:cNvSpPr>
          <p:nvPr/>
        </p:nvSpPr>
        <p:spPr bwMode="auto">
          <a:xfrm>
            <a:off x="377825" y="3416300"/>
            <a:ext cx="2674938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2000" b="1"/>
              <a:t>Human</a:t>
            </a:r>
          </a:p>
        </p:txBody>
      </p:sp>
      <p:sp>
        <p:nvSpPr>
          <p:cNvPr id="883727" name="Text Box 15"/>
          <p:cNvSpPr txBox="1">
            <a:spLocks noChangeArrowheads="1"/>
          </p:cNvSpPr>
          <p:nvPr/>
        </p:nvSpPr>
        <p:spPr bwMode="auto">
          <a:xfrm>
            <a:off x="2473325" y="3416300"/>
            <a:ext cx="601980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Leadership and senior-executive commitment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Establishing a fact-based culture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Securing and building skills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Managing analytical people</a:t>
            </a:r>
          </a:p>
        </p:txBody>
      </p:sp>
      <p:sp>
        <p:nvSpPr>
          <p:cNvPr id="883729" name="Text Box 17"/>
          <p:cNvSpPr txBox="1">
            <a:spLocks noChangeArrowheads="1"/>
          </p:cNvSpPr>
          <p:nvPr/>
        </p:nvSpPr>
        <p:spPr bwMode="auto">
          <a:xfrm>
            <a:off x="377825" y="4994275"/>
            <a:ext cx="2674938" cy="3952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sz="2000" b="1"/>
              <a:t>Technology</a:t>
            </a:r>
          </a:p>
        </p:txBody>
      </p:sp>
      <p:sp>
        <p:nvSpPr>
          <p:cNvPr id="883730" name="Text Box 18"/>
          <p:cNvSpPr txBox="1">
            <a:spLocks noChangeArrowheads="1"/>
          </p:cNvSpPr>
          <p:nvPr/>
        </p:nvSpPr>
        <p:spPr bwMode="auto">
          <a:xfrm>
            <a:off x="2473325" y="4994275"/>
            <a:ext cx="4335463" cy="7000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Quality data</a:t>
            </a:r>
          </a:p>
          <a:p>
            <a:pPr marL="114300" indent="-114300" algn="l" eaLnBrk="1" hangingPunct="1">
              <a:lnSpc>
                <a:spcPct val="100000"/>
              </a:lnSpc>
              <a:buFontTx/>
              <a:buChar char="•"/>
            </a:pPr>
            <a:r>
              <a:rPr lang="en-US" sz="2000"/>
              <a:t>Analytic technologies</a:t>
            </a:r>
          </a:p>
        </p:txBody>
      </p:sp>
      <p:sp>
        <p:nvSpPr>
          <p:cNvPr id="883731" name="Line 19"/>
          <p:cNvSpPr>
            <a:spLocks noChangeShapeType="1"/>
          </p:cNvSpPr>
          <p:nvPr/>
        </p:nvSpPr>
        <p:spPr bwMode="auto">
          <a:xfrm>
            <a:off x="490538" y="3359150"/>
            <a:ext cx="789305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3732" name="Line 20"/>
          <p:cNvSpPr>
            <a:spLocks noChangeShapeType="1"/>
          </p:cNvSpPr>
          <p:nvPr/>
        </p:nvSpPr>
        <p:spPr bwMode="auto">
          <a:xfrm>
            <a:off x="485775" y="4868863"/>
            <a:ext cx="789305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57F27-4A0E-4282-B500-5EF3C5B66DF2}" type="slidenum">
              <a:rPr lang="en-US"/>
              <a:pPr/>
              <a:t>11</a:t>
            </a:fld>
            <a:endParaRPr lang="en-US"/>
          </a:p>
        </p:txBody>
      </p:sp>
      <p:sp>
        <p:nvSpPr>
          <p:cNvPr id="8857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Enterprise Analytical Architecture</a:t>
            </a:r>
          </a:p>
        </p:txBody>
      </p:sp>
      <p:sp>
        <p:nvSpPr>
          <p:cNvPr id="885765" name="AutoShape 5"/>
          <p:cNvSpPr>
            <a:spLocks noChangeArrowheads="1"/>
          </p:cNvSpPr>
          <p:nvPr/>
        </p:nvSpPr>
        <p:spPr bwMode="auto">
          <a:xfrm>
            <a:off x="1044575" y="2217738"/>
            <a:ext cx="7423150" cy="2363787"/>
          </a:xfrm>
          <a:prstGeom prst="rightArrow">
            <a:avLst>
              <a:gd name="adj1" fmla="val 50056"/>
              <a:gd name="adj2" fmla="val 52339"/>
            </a:avLst>
          </a:prstGeom>
          <a:solidFill>
            <a:schemeClr val="bg2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85766" name="Rectangle 6"/>
          <p:cNvSpPr>
            <a:spLocks noChangeArrowheads="1"/>
          </p:cNvSpPr>
          <p:nvPr/>
        </p:nvSpPr>
        <p:spPr bwMode="auto">
          <a:xfrm rot="16200000">
            <a:off x="699294" y="2737644"/>
            <a:ext cx="3173412" cy="7810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Data Management</a:t>
            </a:r>
          </a:p>
        </p:txBody>
      </p:sp>
      <p:sp>
        <p:nvSpPr>
          <p:cNvPr id="885767" name="Rectangle 7"/>
          <p:cNvSpPr>
            <a:spLocks noChangeArrowheads="1"/>
          </p:cNvSpPr>
          <p:nvPr/>
        </p:nvSpPr>
        <p:spPr bwMode="auto">
          <a:xfrm rot="16200000">
            <a:off x="1693863" y="2738438"/>
            <a:ext cx="3173412" cy="779462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Transformation Tools </a:t>
            </a:r>
            <a:br>
              <a:rPr lang="en-US" sz="1900" b="1">
                <a:solidFill>
                  <a:schemeClr val="bg1"/>
                </a:solidFill>
              </a:rPr>
            </a:br>
            <a:r>
              <a:rPr lang="en-US" sz="1900" b="1">
                <a:solidFill>
                  <a:schemeClr val="bg1"/>
                </a:solidFill>
              </a:rPr>
              <a:t>and Processes</a:t>
            </a:r>
          </a:p>
        </p:txBody>
      </p:sp>
      <p:sp>
        <p:nvSpPr>
          <p:cNvPr id="885768" name="Rectangle 8"/>
          <p:cNvSpPr>
            <a:spLocks noChangeArrowheads="1"/>
          </p:cNvSpPr>
          <p:nvPr/>
        </p:nvSpPr>
        <p:spPr bwMode="auto">
          <a:xfrm rot="16200000">
            <a:off x="3686969" y="2737644"/>
            <a:ext cx="3173412" cy="7810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Analytical Tools </a:t>
            </a:r>
          </a:p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and Application </a:t>
            </a:r>
          </a:p>
        </p:txBody>
      </p:sp>
      <p:sp>
        <p:nvSpPr>
          <p:cNvPr id="885769" name="Rectangle 9"/>
          <p:cNvSpPr>
            <a:spLocks noChangeArrowheads="1"/>
          </p:cNvSpPr>
          <p:nvPr/>
        </p:nvSpPr>
        <p:spPr bwMode="auto">
          <a:xfrm rot="16200000">
            <a:off x="4683919" y="2737644"/>
            <a:ext cx="3173412" cy="7810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Presentation Tools </a:t>
            </a:r>
          </a:p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and Applications</a:t>
            </a:r>
          </a:p>
        </p:txBody>
      </p:sp>
      <p:sp>
        <p:nvSpPr>
          <p:cNvPr id="885770" name="Rectangle 10"/>
          <p:cNvSpPr>
            <a:spLocks noChangeArrowheads="1"/>
          </p:cNvSpPr>
          <p:nvPr/>
        </p:nvSpPr>
        <p:spPr bwMode="auto">
          <a:xfrm rot="21600000">
            <a:off x="1905000" y="4862513"/>
            <a:ext cx="4752975" cy="522287"/>
          </a:xfrm>
          <a:prstGeom prst="rect">
            <a:avLst/>
          </a:prstGeom>
          <a:solidFill>
            <a:srgbClr val="6FA1A0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Metadata</a:t>
            </a:r>
          </a:p>
        </p:txBody>
      </p:sp>
      <p:sp>
        <p:nvSpPr>
          <p:cNvPr id="885771" name="Rectangle 11"/>
          <p:cNvSpPr>
            <a:spLocks noChangeArrowheads="1"/>
          </p:cNvSpPr>
          <p:nvPr/>
        </p:nvSpPr>
        <p:spPr bwMode="auto">
          <a:xfrm rot="16200000">
            <a:off x="2691607" y="2737644"/>
            <a:ext cx="3173412" cy="7810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Repositories</a:t>
            </a:r>
          </a:p>
        </p:txBody>
      </p:sp>
      <p:sp>
        <p:nvSpPr>
          <p:cNvPr id="885772" name="Rectangle 12"/>
          <p:cNvSpPr>
            <a:spLocks noChangeArrowheads="1"/>
          </p:cNvSpPr>
          <p:nvPr/>
        </p:nvSpPr>
        <p:spPr bwMode="auto">
          <a:xfrm>
            <a:off x="3887788" y="4645025"/>
            <a:ext cx="782637" cy="322263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85773" name="Rectangle 13"/>
          <p:cNvSpPr>
            <a:spLocks noChangeArrowheads="1"/>
          </p:cNvSpPr>
          <p:nvPr/>
        </p:nvSpPr>
        <p:spPr bwMode="auto">
          <a:xfrm rot="21600000">
            <a:off x="1905000" y="5507038"/>
            <a:ext cx="4752975" cy="635000"/>
          </a:xfrm>
          <a:prstGeom prst="rect">
            <a:avLst/>
          </a:prstGeom>
          <a:solidFill>
            <a:srgbClr val="6FA1A0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r>
              <a:rPr lang="en-US" sz="1900" b="1">
                <a:solidFill>
                  <a:schemeClr val="bg1"/>
                </a:solidFill>
              </a:rPr>
              <a:t>Operational Processes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8C69D-6088-45B7-848E-C52EF102E42D}" type="slidenum">
              <a:rPr lang="en-US"/>
              <a:pPr/>
              <a:t>12</a:t>
            </a:fld>
            <a:endParaRPr lang="en-US"/>
          </a:p>
        </p:txBody>
      </p:sp>
      <p:sp>
        <p:nvSpPr>
          <p:cNvPr id="887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Analytics in Public Service</a:t>
            </a:r>
          </a:p>
        </p:txBody>
      </p:sp>
      <p:sp>
        <p:nvSpPr>
          <p:cNvPr id="88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9550" y="1325563"/>
            <a:ext cx="8670925" cy="5221287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2200"/>
              <a:t>New York City 3-1-1 (detailed Case Study)</a:t>
            </a:r>
          </a:p>
          <a:p>
            <a:pPr>
              <a:lnSpc>
                <a:spcPct val="90000"/>
              </a:lnSpc>
            </a:pPr>
            <a:r>
              <a:rPr lang="en-US" sz="2200"/>
              <a:t>Taxpayer Compliance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Indiana Department of Revenue</a:t>
            </a:r>
          </a:p>
          <a:p>
            <a:pPr lvl="1">
              <a:lnSpc>
                <a:spcPct val="85000"/>
              </a:lnSpc>
            </a:pPr>
            <a:r>
              <a:rPr lang="en-US" sz="2000"/>
              <a:t>Shenzhen Tax for Joerg</a:t>
            </a:r>
          </a:p>
          <a:p>
            <a:pPr>
              <a:lnSpc>
                <a:spcPct val="90000"/>
              </a:lnSpc>
            </a:pPr>
            <a:r>
              <a:rPr lang="en-US" sz="2200"/>
              <a:t>Fraud Detection</a:t>
            </a:r>
          </a:p>
          <a:p>
            <a:pPr lvl="1">
              <a:lnSpc>
                <a:spcPct val="90000"/>
              </a:lnSpc>
              <a:spcBef>
                <a:spcPct val="10000"/>
              </a:spcBef>
            </a:pPr>
            <a:r>
              <a:rPr lang="en-US" sz="2000"/>
              <a:t>US Department of Revenue (IRS)</a:t>
            </a:r>
          </a:p>
          <a:p>
            <a:pPr lvl="1">
              <a:lnSpc>
                <a:spcPct val="90000"/>
              </a:lnSpc>
              <a:spcBef>
                <a:spcPct val="10000"/>
              </a:spcBef>
            </a:pPr>
            <a:r>
              <a:rPr lang="en-US" sz="2000"/>
              <a:t>Australian Tax Office (ATO)</a:t>
            </a:r>
          </a:p>
          <a:p>
            <a:pPr>
              <a:lnSpc>
                <a:spcPct val="90000"/>
              </a:lnSpc>
            </a:pPr>
            <a:r>
              <a:rPr lang="en-US" sz="2200"/>
              <a:t>Criminal justice</a:t>
            </a:r>
          </a:p>
          <a:p>
            <a:pPr lvl="1">
              <a:lnSpc>
                <a:spcPct val="90000"/>
              </a:lnSpc>
              <a:spcBef>
                <a:spcPct val="10000"/>
              </a:spcBef>
            </a:pPr>
            <a:r>
              <a:rPr lang="en-US" sz="2000"/>
              <a:t>Deploying police more efficiently, analyzing traffic violations, predictive modeling to catch criminals, social network analysis to identify potential terrorists)</a:t>
            </a:r>
          </a:p>
          <a:p>
            <a:pPr>
              <a:lnSpc>
                <a:spcPct val="90000"/>
              </a:lnSpc>
            </a:pPr>
            <a:r>
              <a:rPr lang="en-US" sz="2200"/>
              <a:t>USPS</a:t>
            </a:r>
          </a:p>
          <a:p>
            <a:pPr lvl="1">
              <a:lnSpc>
                <a:spcPct val="90000"/>
              </a:lnSpc>
              <a:spcBef>
                <a:spcPct val="10000"/>
              </a:spcBef>
            </a:pPr>
            <a:r>
              <a:rPr lang="en-US" sz="2000"/>
              <a:t>Designing delivery routes, truck yield optimization, customer insight</a:t>
            </a:r>
          </a:p>
          <a:p>
            <a:pPr>
              <a:lnSpc>
                <a:spcPct val="90000"/>
              </a:lnSpc>
            </a:pPr>
            <a:r>
              <a:rPr lang="en-US" sz="2200"/>
              <a:t>United States Mint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B2A191-FDCD-412B-9330-5F144E7B1855}" type="slidenum">
              <a:rPr lang="en-US"/>
              <a:pPr/>
              <a:t>13</a:t>
            </a:fld>
            <a:endParaRPr lang="en-US"/>
          </a:p>
        </p:txBody>
      </p:sp>
      <p:sp>
        <p:nvSpPr>
          <p:cNvPr id="88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9538" y="177800"/>
            <a:ext cx="9034462" cy="860425"/>
          </a:xfrm>
        </p:spPr>
        <p:txBody>
          <a:bodyPr/>
          <a:lstStyle/>
          <a:p>
            <a:r>
              <a:rPr lang="en-US" sz="3000"/>
              <a:t>New York City:  Large, Complex Organization</a:t>
            </a:r>
          </a:p>
        </p:txBody>
      </p:sp>
      <p:sp>
        <p:nvSpPr>
          <p:cNvPr id="88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" y="4241800"/>
            <a:ext cx="3187700" cy="231775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/>
              <a:t>8.2 million residents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en-US" sz="2000"/>
              <a:t>&gt;20 million metro population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en-US" sz="2000"/>
              <a:t>&gt;350,000 employees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en-US" sz="2000"/>
              <a:t>$60 Billion Expense Budget </a:t>
            </a:r>
          </a:p>
        </p:txBody>
      </p:sp>
      <p:grpSp>
        <p:nvGrpSpPr>
          <p:cNvPr id="888836" name="Group 4"/>
          <p:cNvGrpSpPr>
            <a:grpSpLocks/>
          </p:cNvGrpSpPr>
          <p:nvPr/>
        </p:nvGrpSpPr>
        <p:grpSpPr bwMode="auto">
          <a:xfrm>
            <a:off x="73025" y="1346200"/>
            <a:ext cx="3105150" cy="2671763"/>
            <a:chOff x="-8" y="866"/>
            <a:chExt cx="1956" cy="1683"/>
          </a:xfrm>
        </p:grpSpPr>
        <p:pic>
          <p:nvPicPr>
            <p:cNvPr id="888837" name="Picture 5"/>
            <p:cNvPicPr>
              <a:picLocks noChangeAspect="1" noChangeArrowheads="1"/>
            </p:cNvPicPr>
            <p:nvPr/>
          </p:nvPicPr>
          <p:blipFill>
            <a:blip r:embed="rId3"/>
            <a:srcRect l="4829" t="780"/>
            <a:stretch>
              <a:fillRect/>
            </a:stretch>
          </p:blipFill>
          <p:spPr bwMode="auto">
            <a:xfrm>
              <a:off x="-8" y="866"/>
              <a:ext cx="1956" cy="1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88838" name="Rectangle 6"/>
            <p:cNvSpPr>
              <a:spLocks noChangeArrowheads="1"/>
            </p:cNvSpPr>
            <p:nvPr/>
          </p:nvSpPr>
          <p:spPr bwMode="auto">
            <a:xfrm>
              <a:off x="632" y="1715"/>
              <a:ext cx="639" cy="830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88839" name="Picture 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40" y="1878"/>
              <a:ext cx="635" cy="48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888840" name="Group 8"/>
          <p:cNvGrpSpPr>
            <a:grpSpLocks/>
          </p:cNvGrpSpPr>
          <p:nvPr/>
        </p:nvGrpSpPr>
        <p:grpSpPr bwMode="auto">
          <a:xfrm>
            <a:off x="3302000" y="1522413"/>
            <a:ext cx="5842000" cy="4678362"/>
            <a:chOff x="2080" y="959"/>
            <a:chExt cx="3680" cy="2947"/>
          </a:xfrm>
        </p:grpSpPr>
        <p:pic>
          <p:nvPicPr>
            <p:cNvPr id="888841" name="Picture 9"/>
            <p:cNvPicPr>
              <a:picLocks noChangeAspect="1" noChangeArrowheads="1"/>
            </p:cNvPicPr>
            <p:nvPr/>
          </p:nvPicPr>
          <p:blipFill>
            <a:blip r:embed="rId5"/>
            <a:srcRect r="1022"/>
            <a:stretch>
              <a:fillRect/>
            </a:stretch>
          </p:blipFill>
          <p:spPr bwMode="auto">
            <a:xfrm>
              <a:off x="2080" y="1149"/>
              <a:ext cx="3680" cy="275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sp>
          <p:nvSpPr>
            <p:cNvPr id="888842" name="Text Box 10"/>
            <p:cNvSpPr txBox="1">
              <a:spLocks noChangeArrowheads="1"/>
            </p:cNvSpPr>
            <p:nvPr/>
          </p:nvSpPr>
          <p:spPr bwMode="auto">
            <a:xfrm>
              <a:off x="2534" y="959"/>
              <a:ext cx="27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sz="1800" b="1">
                  <a:solidFill>
                    <a:srgbClr val="000099"/>
                  </a:solidFill>
                </a:rPr>
                <a:t>Large Number of Agencies and Offices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8888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88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95F8D-CCDF-4A7C-8F0A-16BA68F6A312}" type="slidenum">
              <a:rPr lang="en-US"/>
              <a:pPr/>
              <a:t>14</a:t>
            </a:fld>
            <a:endParaRPr lang="en-US"/>
          </a:p>
        </p:txBody>
      </p:sp>
      <p:sp>
        <p:nvSpPr>
          <p:cNvPr id="8898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3838" y="177800"/>
            <a:ext cx="8791575" cy="860425"/>
          </a:xfrm>
        </p:spPr>
        <p:txBody>
          <a:bodyPr/>
          <a:lstStyle/>
          <a:p>
            <a:r>
              <a:rPr lang="en-US" sz="3000"/>
              <a:t>NYC 3-1-1: Customer Service “Nerve Center”</a:t>
            </a:r>
          </a:p>
        </p:txBody>
      </p:sp>
      <p:pic>
        <p:nvPicPr>
          <p:cNvPr id="889859" name="Picture 3"/>
          <p:cNvPicPr>
            <a:picLocks noChangeAspect="1" noChangeArrowheads="1"/>
          </p:cNvPicPr>
          <p:nvPr/>
        </p:nvPicPr>
        <p:blipFill>
          <a:blip r:embed="rId3"/>
          <a:srcRect r="502"/>
          <a:stretch>
            <a:fillRect/>
          </a:stretch>
        </p:blipFill>
        <p:spPr bwMode="auto">
          <a:xfrm>
            <a:off x="7094538" y="4973638"/>
            <a:ext cx="2063750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88986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33363" y="1371600"/>
            <a:ext cx="5861050" cy="2133600"/>
          </a:xfrm>
          <a:noFill/>
          <a:ln/>
        </p:spPr>
        <p:txBody>
          <a:bodyPr/>
          <a:lstStyle/>
          <a:p>
            <a:r>
              <a:rPr lang="en-US" sz="2400"/>
              <a:t>24 hours x 365 days a year</a:t>
            </a:r>
          </a:p>
          <a:p>
            <a:r>
              <a:rPr lang="en-US" sz="2400"/>
              <a:t>Over 3,000 services</a:t>
            </a:r>
          </a:p>
          <a:p>
            <a:r>
              <a:rPr lang="en-US" sz="2400"/>
              <a:t>Launched in March 2003</a:t>
            </a:r>
          </a:p>
          <a:p>
            <a:r>
              <a:rPr lang="en-US" sz="2400"/>
              <a:t>Over 55 Million calls to date (appx. 45,000 a day)</a:t>
            </a:r>
          </a:p>
        </p:txBody>
      </p:sp>
      <p:grpSp>
        <p:nvGrpSpPr>
          <p:cNvPr id="889861" name="Group 5"/>
          <p:cNvGrpSpPr>
            <a:grpSpLocks/>
          </p:cNvGrpSpPr>
          <p:nvPr/>
        </p:nvGrpSpPr>
        <p:grpSpPr bwMode="auto">
          <a:xfrm>
            <a:off x="366713" y="3911600"/>
            <a:ext cx="7151687" cy="2787650"/>
            <a:chOff x="231" y="2464"/>
            <a:chExt cx="4505" cy="1756"/>
          </a:xfrm>
        </p:grpSpPr>
        <p:pic>
          <p:nvPicPr>
            <p:cNvPr id="889862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04" y="3447"/>
              <a:ext cx="1032" cy="77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grpSp>
          <p:nvGrpSpPr>
            <p:cNvPr id="889863" name="Group 7"/>
            <p:cNvGrpSpPr>
              <a:grpSpLocks/>
            </p:cNvGrpSpPr>
            <p:nvPr/>
          </p:nvGrpSpPr>
          <p:grpSpPr bwMode="auto">
            <a:xfrm>
              <a:off x="231" y="2464"/>
              <a:ext cx="3009" cy="1602"/>
              <a:chOff x="231" y="2464"/>
              <a:chExt cx="3009" cy="1602"/>
            </a:xfrm>
          </p:grpSpPr>
          <p:pic>
            <p:nvPicPr>
              <p:cNvPr id="889864" name="Picture 8"/>
              <p:cNvPicPr>
                <a:picLocks noChangeAspect="1" noChangeArrowheads="1"/>
              </p:cNvPicPr>
              <p:nvPr/>
            </p:nvPicPr>
            <p:blipFill>
              <a:blip r:embed="rId5">
                <a:lum bright="6000"/>
              </a:blip>
              <a:srcRect/>
              <a:stretch>
                <a:fillRect/>
              </a:stretch>
            </p:blipFill>
            <p:spPr bwMode="auto">
              <a:xfrm>
                <a:off x="231" y="2464"/>
                <a:ext cx="3009" cy="160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89865" name="Rectangle 9"/>
              <p:cNvSpPr>
                <a:spLocks noChangeArrowheads="1"/>
              </p:cNvSpPr>
              <p:nvPr/>
            </p:nvSpPr>
            <p:spPr bwMode="auto">
              <a:xfrm>
                <a:off x="651" y="2801"/>
                <a:ext cx="2526" cy="884"/>
              </a:xfrm>
              <a:prstGeom prst="rect">
                <a:avLst/>
              </a:prstGeom>
              <a:solidFill>
                <a:srgbClr val="DDDDDD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889866" name="Group 10"/>
          <p:cNvGrpSpPr>
            <a:grpSpLocks/>
          </p:cNvGrpSpPr>
          <p:nvPr/>
        </p:nvGrpSpPr>
        <p:grpSpPr bwMode="auto">
          <a:xfrm>
            <a:off x="1303338" y="3984625"/>
            <a:ext cx="6132512" cy="1865313"/>
            <a:chOff x="821" y="2510"/>
            <a:chExt cx="3863" cy="1175"/>
          </a:xfrm>
        </p:grpSpPr>
        <p:pic>
          <p:nvPicPr>
            <p:cNvPr id="889867" name="Picture 1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11" y="2510"/>
              <a:ext cx="773" cy="8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grpSp>
          <p:nvGrpSpPr>
            <p:cNvPr id="889868" name="Group 12"/>
            <p:cNvGrpSpPr>
              <a:grpSpLocks/>
            </p:cNvGrpSpPr>
            <p:nvPr/>
          </p:nvGrpSpPr>
          <p:grpSpPr bwMode="auto">
            <a:xfrm>
              <a:off x="821" y="3297"/>
              <a:ext cx="263" cy="388"/>
              <a:chOff x="1145" y="2226"/>
              <a:chExt cx="263" cy="388"/>
            </a:xfrm>
          </p:grpSpPr>
          <p:sp>
            <p:nvSpPr>
              <p:cNvPr id="889869" name="Rectangle 13"/>
              <p:cNvSpPr>
                <a:spLocks noChangeArrowheads="1"/>
              </p:cNvSpPr>
              <p:nvPr/>
            </p:nvSpPr>
            <p:spPr bwMode="auto">
              <a:xfrm>
                <a:off x="1145" y="2368"/>
                <a:ext cx="263" cy="246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89870" name="Text Box 14"/>
              <p:cNvSpPr txBox="1">
                <a:spLocks noChangeArrowheads="1"/>
              </p:cNvSpPr>
              <p:nvPr/>
            </p:nvSpPr>
            <p:spPr bwMode="auto">
              <a:xfrm>
                <a:off x="1204" y="2226"/>
                <a:ext cx="15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en-US" sz="800" b="1"/>
                  <a:t>5</a:t>
                </a:r>
              </a:p>
            </p:txBody>
          </p:sp>
        </p:grpSp>
      </p:grpSp>
      <p:grpSp>
        <p:nvGrpSpPr>
          <p:cNvPr id="889871" name="Group 15"/>
          <p:cNvGrpSpPr>
            <a:grpSpLocks/>
          </p:cNvGrpSpPr>
          <p:nvPr/>
        </p:nvGrpSpPr>
        <p:grpSpPr bwMode="auto">
          <a:xfrm>
            <a:off x="2322513" y="2782888"/>
            <a:ext cx="6821487" cy="3067050"/>
            <a:chOff x="1463" y="1753"/>
            <a:chExt cx="4297" cy="1932"/>
          </a:xfrm>
        </p:grpSpPr>
        <p:pic>
          <p:nvPicPr>
            <p:cNvPr id="889872" name="Picture 1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745" y="1753"/>
              <a:ext cx="1015" cy="133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grpSp>
          <p:nvGrpSpPr>
            <p:cNvPr id="889873" name="Group 17"/>
            <p:cNvGrpSpPr>
              <a:grpSpLocks/>
            </p:cNvGrpSpPr>
            <p:nvPr/>
          </p:nvGrpSpPr>
          <p:grpSpPr bwMode="auto">
            <a:xfrm>
              <a:off x="1463" y="2957"/>
              <a:ext cx="263" cy="728"/>
              <a:chOff x="1787" y="1886"/>
              <a:chExt cx="263" cy="728"/>
            </a:xfrm>
          </p:grpSpPr>
          <p:sp>
            <p:nvSpPr>
              <p:cNvPr id="889874" name="Rectangle 18"/>
              <p:cNvSpPr>
                <a:spLocks noChangeArrowheads="1"/>
              </p:cNvSpPr>
              <p:nvPr/>
            </p:nvSpPr>
            <p:spPr bwMode="auto">
              <a:xfrm>
                <a:off x="1787" y="2022"/>
                <a:ext cx="263" cy="592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89875" name="Text Box 19"/>
              <p:cNvSpPr txBox="1">
                <a:spLocks noChangeArrowheads="1"/>
              </p:cNvSpPr>
              <p:nvPr/>
            </p:nvSpPr>
            <p:spPr bwMode="auto">
              <a:xfrm>
                <a:off x="1798" y="1886"/>
                <a:ext cx="24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en-US" sz="800" b="1"/>
                  <a:t>10.7</a:t>
                </a:r>
              </a:p>
            </p:txBody>
          </p:sp>
        </p:grpSp>
      </p:grpSp>
      <p:grpSp>
        <p:nvGrpSpPr>
          <p:cNvPr id="889876" name="Group 20"/>
          <p:cNvGrpSpPr>
            <a:grpSpLocks/>
          </p:cNvGrpSpPr>
          <p:nvPr/>
        </p:nvGrpSpPr>
        <p:grpSpPr bwMode="auto">
          <a:xfrm>
            <a:off x="3324225" y="2855913"/>
            <a:ext cx="4787900" cy="2994025"/>
            <a:chOff x="2094" y="1799"/>
            <a:chExt cx="3016" cy="1886"/>
          </a:xfrm>
        </p:grpSpPr>
        <p:pic>
          <p:nvPicPr>
            <p:cNvPr id="889877" name="Picture 21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032" y="1799"/>
              <a:ext cx="1078" cy="6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grpSp>
          <p:nvGrpSpPr>
            <p:cNvPr id="889878" name="Group 22"/>
            <p:cNvGrpSpPr>
              <a:grpSpLocks/>
            </p:cNvGrpSpPr>
            <p:nvPr/>
          </p:nvGrpSpPr>
          <p:grpSpPr bwMode="auto">
            <a:xfrm>
              <a:off x="2094" y="2768"/>
              <a:ext cx="263" cy="917"/>
              <a:chOff x="2418" y="1697"/>
              <a:chExt cx="263" cy="917"/>
            </a:xfrm>
          </p:grpSpPr>
          <p:sp>
            <p:nvSpPr>
              <p:cNvPr id="889879" name="Rectangle 23"/>
              <p:cNvSpPr>
                <a:spLocks noChangeArrowheads="1"/>
              </p:cNvSpPr>
              <p:nvPr/>
            </p:nvSpPr>
            <p:spPr bwMode="auto">
              <a:xfrm>
                <a:off x="2418" y="1819"/>
                <a:ext cx="263" cy="795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89880" name="Text Box 24"/>
              <p:cNvSpPr txBox="1">
                <a:spLocks noChangeArrowheads="1"/>
              </p:cNvSpPr>
              <p:nvPr/>
            </p:nvSpPr>
            <p:spPr bwMode="auto">
              <a:xfrm>
                <a:off x="2429" y="1697"/>
                <a:ext cx="24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en-US" sz="800" b="1"/>
                  <a:t>14.4</a:t>
                </a:r>
              </a:p>
            </p:txBody>
          </p:sp>
        </p:grpSp>
      </p:grpSp>
      <p:grpSp>
        <p:nvGrpSpPr>
          <p:cNvPr id="889881" name="Group 25"/>
          <p:cNvGrpSpPr>
            <a:grpSpLocks/>
          </p:cNvGrpSpPr>
          <p:nvPr/>
        </p:nvGrpSpPr>
        <p:grpSpPr bwMode="auto">
          <a:xfrm>
            <a:off x="4330700" y="1636713"/>
            <a:ext cx="4659313" cy="4213225"/>
            <a:chOff x="2728" y="1031"/>
            <a:chExt cx="2935" cy="2654"/>
          </a:xfrm>
        </p:grpSpPr>
        <p:pic>
          <p:nvPicPr>
            <p:cNvPr id="889882" name="Picture 26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602" y="1031"/>
              <a:ext cx="1061" cy="79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grpSp>
          <p:nvGrpSpPr>
            <p:cNvPr id="889883" name="Group 27"/>
            <p:cNvGrpSpPr>
              <a:grpSpLocks/>
            </p:cNvGrpSpPr>
            <p:nvPr/>
          </p:nvGrpSpPr>
          <p:grpSpPr bwMode="auto">
            <a:xfrm>
              <a:off x="2728" y="2810"/>
              <a:ext cx="263" cy="875"/>
              <a:chOff x="3052" y="1739"/>
              <a:chExt cx="263" cy="875"/>
            </a:xfrm>
          </p:grpSpPr>
          <p:sp>
            <p:nvSpPr>
              <p:cNvPr id="889884" name="Rectangle 28"/>
              <p:cNvSpPr>
                <a:spLocks noChangeArrowheads="1"/>
              </p:cNvSpPr>
              <p:nvPr/>
            </p:nvSpPr>
            <p:spPr bwMode="auto">
              <a:xfrm>
                <a:off x="3052" y="1866"/>
                <a:ext cx="263" cy="748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89885" name="Text Box 29"/>
              <p:cNvSpPr txBox="1">
                <a:spLocks noChangeArrowheads="1"/>
              </p:cNvSpPr>
              <p:nvPr/>
            </p:nvSpPr>
            <p:spPr bwMode="auto">
              <a:xfrm>
                <a:off x="3063" y="1739"/>
                <a:ext cx="24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l">
                  <a:lnSpc>
                    <a:spcPct val="100000"/>
                  </a:lnSpc>
                </a:pPr>
                <a:r>
                  <a:rPr lang="en-US" sz="800" b="1"/>
                  <a:t>13.5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9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89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89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8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8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76E169-9E9F-4760-AB59-BDE7703797F9}" type="slidenum">
              <a:rPr lang="en-US"/>
              <a:pPr/>
              <a:t>15</a:t>
            </a:fld>
            <a:endParaRPr lang="en-US"/>
          </a:p>
        </p:txBody>
      </p:sp>
      <p:sp>
        <p:nvSpPr>
          <p:cNvPr id="89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Mayor Michael R. Bloomberg</a:t>
            </a:r>
          </a:p>
        </p:txBody>
      </p:sp>
      <p:pic>
        <p:nvPicPr>
          <p:cNvPr id="890883" name="Picture 3" descr="michael_bloomber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68425"/>
            <a:ext cx="1811338" cy="2228850"/>
          </a:xfrm>
          <a:prstGeom prst="rect">
            <a:avLst/>
          </a:prstGeom>
          <a:noFill/>
        </p:spPr>
      </p:pic>
      <p:sp>
        <p:nvSpPr>
          <p:cNvPr id="890884" name="Rectangle 4"/>
          <p:cNvSpPr>
            <a:spLocks noChangeArrowheads="1"/>
          </p:cNvSpPr>
          <p:nvPr/>
        </p:nvSpPr>
        <p:spPr bwMode="auto">
          <a:xfrm>
            <a:off x="1935163" y="1455738"/>
            <a:ext cx="6527800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chemeClr val="tx1"/>
              </a:buClr>
              <a:buFontTx/>
              <a:buChar char="•"/>
            </a:pPr>
            <a:r>
              <a:rPr lang="en-US" sz="2400"/>
              <a:t>A “Business” approach to government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chemeClr val="tx1"/>
              </a:buClr>
              <a:buFontTx/>
              <a:buChar char="•"/>
            </a:pPr>
            <a:r>
              <a:rPr lang="en-US" sz="2400"/>
              <a:t>Outcome oriented; believes in technology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chemeClr val="tx1"/>
              </a:buClr>
              <a:buFontTx/>
              <a:buChar char="•"/>
            </a:pPr>
            <a:r>
              <a:rPr lang="en-US" sz="2400"/>
              <a:t>Not afraid to tackle the difficult issues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chemeClr val="tx1"/>
              </a:buClr>
              <a:buFontTx/>
              <a:buChar char="•"/>
            </a:pPr>
            <a:r>
              <a:rPr lang="en-US" sz="2400"/>
              <a:t>Wants a legacy that cannot be reversed</a:t>
            </a:r>
          </a:p>
        </p:txBody>
      </p:sp>
      <p:sp>
        <p:nvSpPr>
          <p:cNvPr id="890885" name="Text Box 5"/>
          <p:cNvSpPr txBox="1">
            <a:spLocks noChangeArrowheads="1"/>
          </p:cNvSpPr>
          <p:nvPr/>
        </p:nvSpPr>
        <p:spPr bwMode="auto">
          <a:xfrm>
            <a:off x="269875" y="4051300"/>
            <a:ext cx="8442325" cy="2271713"/>
          </a:xfrm>
          <a:prstGeom prst="rect">
            <a:avLst/>
          </a:prstGeom>
          <a:solidFill>
            <a:srgbClr val="DDDDDD"/>
          </a:solidFill>
          <a:ln w="76200" cmpd="tri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spAutoFit/>
            <a:flatTx/>
          </a:bodyPr>
          <a:lstStyle/>
          <a:p>
            <a:pPr>
              <a:lnSpc>
                <a:spcPct val="100000"/>
              </a:lnSpc>
            </a:pPr>
            <a:r>
              <a:rPr lang="en-US" sz="2800" b="1">
                <a:solidFill>
                  <a:srgbClr val="000099"/>
                </a:solidFill>
              </a:rPr>
              <a:t>NYC IT VISION</a:t>
            </a:r>
          </a:p>
          <a:p>
            <a:pPr>
              <a:lnSpc>
                <a:spcPct val="100000"/>
              </a:lnSpc>
            </a:pPr>
            <a:endParaRPr lang="en-US" sz="1400" b="1"/>
          </a:p>
          <a:p>
            <a:pPr>
              <a:lnSpc>
                <a:spcPct val="100000"/>
              </a:lnSpc>
            </a:pPr>
            <a:r>
              <a:rPr lang="en-US" sz="2000" b="1"/>
              <a:t>NYC transforms the way we interact with residents, businesses, visitors, and employees by leveraging technology to improve services and </a:t>
            </a:r>
            <a:r>
              <a:rPr lang="en-US" sz="2800" b="1">
                <a:solidFill>
                  <a:srgbClr val="000099"/>
                </a:solidFill>
              </a:rPr>
              <a:t>increase transparency, accountability, and accessibility</a:t>
            </a:r>
            <a:r>
              <a:rPr lang="en-US" sz="2000" b="1">
                <a:solidFill>
                  <a:srgbClr val="000099"/>
                </a:solidFill>
              </a:rPr>
              <a:t> </a:t>
            </a:r>
            <a:r>
              <a:rPr lang="en-US" sz="2000" b="1"/>
              <a:t>across all City agencies.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8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8A60E-45A5-460C-AE53-A0C2B1ACAD29}" type="slidenum">
              <a:rPr lang="en-US"/>
              <a:pPr/>
              <a:t>16</a:t>
            </a:fld>
            <a:endParaRPr lang="en-US"/>
          </a:p>
        </p:txBody>
      </p:sp>
      <p:sp>
        <p:nvSpPr>
          <p:cNvPr id="89190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defTabSz="966788"/>
            <a:r>
              <a:rPr lang="en-US"/>
              <a:t>NYC’s Business Intelligence Vision</a:t>
            </a:r>
          </a:p>
        </p:txBody>
      </p:sp>
      <p:grpSp>
        <p:nvGrpSpPr>
          <p:cNvPr id="891907" name="Group 3"/>
          <p:cNvGrpSpPr>
            <a:grpSpLocks/>
          </p:cNvGrpSpPr>
          <p:nvPr/>
        </p:nvGrpSpPr>
        <p:grpSpPr bwMode="auto">
          <a:xfrm>
            <a:off x="2738438" y="2149475"/>
            <a:ext cx="3013075" cy="3914775"/>
            <a:chOff x="1725" y="1207"/>
            <a:chExt cx="1898" cy="2466"/>
          </a:xfrm>
        </p:grpSpPr>
        <p:sp>
          <p:nvSpPr>
            <p:cNvPr id="891908" name="Rectangle 4"/>
            <p:cNvSpPr>
              <a:spLocks noChangeArrowheads="1"/>
            </p:cNvSpPr>
            <p:nvPr/>
          </p:nvSpPr>
          <p:spPr bwMode="blackWhite">
            <a:xfrm>
              <a:off x="2155" y="1876"/>
              <a:ext cx="1468" cy="1128"/>
            </a:xfrm>
            <a:prstGeom prst="rect">
              <a:avLst/>
            </a:prstGeom>
            <a:solidFill>
              <a:srgbClr val="336699"/>
            </a:solidFill>
            <a:ln w="11176" algn="ctr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lIns="91432" tIns="45716" rIns="91432" bIns="45716" anchor="ctr"/>
            <a:lstStyle/>
            <a:p>
              <a:pPr>
                <a:lnSpc>
                  <a:spcPct val="100000"/>
                </a:lnSpc>
              </a:pPr>
              <a:r>
                <a:rPr lang="en-US" sz="1800" b="1">
                  <a:solidFill>
                    <a:schemeClr val="bg1"/>
                  </a:solidFill>
                </a:rPr>
                <a:t>Common technologies and </a:t>
              </a:r>
              <a:r>
                <a:rPr lang="en-US" sz="1800" b="1">
                  <a:solidFill>
                    <a:srgbClr val="FFFF00"/>
                  </a:solidFill>
                </a:rPr>
                <a:t>BI capabilities</a:t>
              </a:r>
            </a:p>
          </p:txBody>
        </p:sp>
        <p:sp>
          <p:nvSpPr>
            <p:cNvPr id="891909" name="AutoShape 5"/>
            <p:cNvSpPr>
              <a:spLocks noChangeArrowheads="1"/>
            </p:cNvSpPr>
            <p:nvPr/>
          </p:nvSpPr>
          <p:spPr bwMode="auto">
            <a:xfrm>
              <a:off x="1725" y="1207"/>
              <a:ext cx="248" cy="2466"/>
            </a:xfrm>
            <a:prstGeom prst="homePlate">
              <a:avLst>
                <a:gd name="adj" fmla="val 100000"/>
              </a:avLst>
            </a:prstGeom>
            <a:solidFill>
              <a:srgbClr val="000066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891910" name="Rectangle 6"/>
          <p:cNvSpPr>
            <a:spLocks noChangeArrowheads="1"/>
          </p:cNvSpPr>
          <p:nvPr/>
        </p:nvSpPr>
        <p:spPr bwMode="blackWhite">
          <a:xfrm>
            <a:off x="119063" y="3198813"/>
            <a:ext cx="2330450" cy="1790700"/>
          </a:xfrm>
          <a:prstGeom prst="rect">
            <a:avLst/>
          </a:prstGeom>
          <a:solidFill>
            <a:srgbClr val="336699"/>
          </a:solidFill>
          <a:ln w="11176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91432" tIns="45716" rIns="91432" bIns="45716" anchor="ctr"/>
          <a:lstStyle/>
          <a:p>
            <a:pPr>
              <a:lnSpc>
                <a:spcPct val="100000"/>
              </a:lnSpc>
            </a:pPr>
            <a:r>
              <a:rPr lang="en-US" sz="1800" b="1">
                <a:solidFill>
                  <a:schemeClr val="bg1"/>
                </a:solidFill>
              </a:rPr>
              <a:t>Large number of agencies with a </a:t>
            </a:r>
            <a:r>
              <a:rPr lang="en-US" sz="1800" b="1">
                <a:solidFill>
                  <a:srgbClr val="FFFF00"/>
                </a:solidFill>
              </a:rPr>
              <a:t>VAST amount of management information</a:t>
            </a:r>
          </a:p>
        </p:txBody>
      </p:sp>
      <p:grpSp>
        <p:nvGrpSpPr>
          <p:cNvPr id="891911" name="Group 7"/>
          <p:cNvGrpSpPr>
            <a:grpSpLocks/>
          </p:cNvGrpSpPr>
          <p:nvPr/>
        </p:nvGrpSpPr>
        <p:grpSpPr bwMode="auto">
          <a:xfrm>
            <a:off x="6040438" y="2136775"/>
            <a:ext cx="3014662" cy="3914775"/>
            <a:chOff x="3805" y="1207"/>
            <a:chExt cx="1899" cy="2466"/>
          </a:xfrm>
        </p:grpSpPr>
        <p:sp>
          <p:nvSpPr>
            <p:cNvPr id="891912" name="AutoShape 8"/>
            <p:cNvSpPr>
              <a:spLocks noChangeArrowheads="1"/>
            </p:cNvSpPr>
            <p:nvPr/>
          </p:nvSpPr>
          <p:spPr bwMode="auto">
            <a:xfrm>
              <a:off x="3805" y="1207"/>
              <a:ext cx="248" cy="2466"/>
            </a:xfrm>
            <a:prstGeom prst="homePlate">
              <a:avLst>
                <a:gd name="adj" fmla="val 100000"/>
              </a:avLst>
            </a:prstGeom>
            <a:solidFill>
              <a:srgbClr val="000066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91913" name="Rectangle 9"/>
            <p:cNvSpPr>
              <a:spLocks noChangeArrowheads="1"/>
            </p:cNvSpPr>
            <p:nvPr/>
          </p:nvSpPr>
          <p:spPr bwMode="blackWhite">
            <a:xfrm>
              <a:off x="4236" y="1876"/>
              <a:ext cx="1468" cy="1128"/>
            </a:xfrm>
            <a:prstGeom prst="rect">
              <a:avLst/>
            </a:prstGeom>
            <a:solidFill>
              <a:srgbClr val="336699"/>
            </a:solidFill>
            <a:ln w="11176" algn="ctr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lIns="91432" tIns="45716" rIns="91432" bIns="45716" anchor="ctr"/>
            <a:lstStyle/>
            <a:p>
              <a:pPr>
                <a:lnSpc>
                  <a:spcPct val="100000"/>
                </a:lnSpc>
              </a:pPr>
              <a:r>
                <a:rPr lang="en-US" sz="1800" b="1">
                  <a:solidFill>
                    <a:srgbClr val="FFFF00"/>
                  </a:solidFill>
                </a:rPr>
                <a:t>Several audiences </a:t>
              </a:r>
              <a:r>
                <a:rPr lang="en-US" sz="1800" b="1">
                  <a:solidFill>
                    <a:schemeClr val="bg1"/>
                  </a:solidFill>
                </a:rPr>
                <a:t>with varied BI needs</a:t>
              </a:r>
            </a:p>
          </p:txBody>
        </p:sp>
      </p:grpSp>
      <p:sp>
        <p:nvSpPr>
          <p:cNvPr id="891914" name="Line 10"/>
          <p:cNvSpPr>
            <a:spLocks noChangeShapeType="1"/>
          </p:cNvSpPr>
          <p:nvPr/>
        </p:nvSpPr>
        <p:spPr bwMode="auto">
          <a:xfrm>
            <a:off x="41275" y="2695575"/>
            <a:ext cx="8991600" cy="0"/>
          </a:xfrm>
          <a:prstGeom prst="line">
            <a:avLst/>
          </a:prstGeom>
          <a:noFill/>
          <a:ln w="28575">
            <a:solidFill>
              <a:srgbClr val="3333C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1915" name="Text Box 11"/>
          <p:cNvSpPr txBox="1">
            <a:spLocks noChangeArrowheads="1"/>
          </p:cNvSpPr>
          <p:nvPr/>
        </p:nvSpPr>
        <p:spPr bwMode="auto">
          <a:xfrm>
            <a:off x="327025" y="2074863"/>
            <a:ext cx="158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800" b="1"/>
              <a:t>Management</a:t>
            </a:r>
          </a:p>
          <a:p>
            <a:pPr>
              <a:lnSpc>
                <a:spcPct val="100000"/>
              </a:lnSpc>
            </a:pPr>
            <a:r>
              <a:rPr lang="en-US" sz="1800" b="1"/>
              <a:t>Information</a:t>
            </a:r>
          </a:p>
        </p:txBody>
      </p:sp>
      <p:sp>
        <p:nvSpPr>
          <p:cNvPr id="891916" name="Text Box 12"/>
          <p:cNvSpPr txBox="1">
            <a:spLocks noChangeArrowheads="1"/>
          </p:cNvSpPr>
          <p:nvPr/>
        </p:nvSpPr>
        <p:spPr bwMode="auto">
          <a:xfrm>
            <a:off x="3579813" y="2074863"/>
            <a:ext cx="1758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800" b="1"/>
              <a:t>Enterprise</a:t>
            </a:r>
          </a:p>
          <a:p>
            <a:pPr>
              <a:lnSpc>
                <a:spcPct val="100000"/>
              </a:lnSpc>
            </a:pPr>
            <a:r>
              <a:rPr lang="en-US" sz="1800" b="1"/>
              <a:t>BI Capabilities</a:t>
            </a:r>
          </a:p>
        </p:txBody>
      </p:sp>
      <p:sp>
        <p:nvSpPr>
          <p:cNvPr id="891917" name="Text Box 13"/>
          <p:cNvSpPr txBox="1">
            <a:spLocks noChangeArrowheads="1"/>
          </p:cNvSpPr>
          <p:nvPr/>
        </p:nvSpPr>
        <p:spPr bwMode="auto">
          <a:xfrm>
            <a:off x="7116763" y="2349500"/>
            <a:ext cx="1339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800" b="1"/>
              <a:t>Audiences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1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1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91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1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9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2ED31-7C87-413E-A93B-57BEA34D8499}" type="slidenum">
              <a:rPr lang="en-US"/>
              <a:pPr/>
              <a:t>17</a:t>
            </a:fld>
            <a:endParaRPr lang="en-US"/>
          </a:p>
        </p:txBody>
      </p:sp>
      <p:sp>
        <p:nvSpPr>
          <p:cNvPr id="8939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defTabSz="966788"/>
            <a:r>
              <a:rPr lang="en-US"/>
              <a:t>New York City’s BI Vision – A Journey</a:t>
            </a:r>
          </a:p>
        </p:txBody>
      </p:sp>
      <p:grpSp>
        <p:nvGrpSpPr>
          <p:cNvPr id="893955" name="Group 3"/>
          <p:cNvGrpSpPr>
            <a:grpSpLocks/>
          </p:cNvGrpSpPr>
          <p:nvPr/>
        </p:nvGrpSpPr>
        <p:grpSpPr bwMode="auto">
          <a:xfrm>
            <a:off x="66675" y="2281238"/>
            <a:ext cx="2520950" cy="1714500"/>
            <a:chOff x="42" y="1437"/>
            <a:chExt cx="1588" cy="1080"/>
          </a:xfrm>
        </p:grpSpPr>
        <p:sp>
          <p:nvSpPr>
            <p:cNvPr id="893956" name="Rectangle 4"/>
            <p:cNvSpPr>
              <a:spLocks noChangeArrowheads="1"/>
            </p:cNvSpPr>
            <p:nvPr/>
          </p:nvSpPr>
          <p:spPr bwMode="blackWhite">
            <a:xfrm>
              <a:off x="45" y="1799"/>
              <a:ext cx="1585" cy="229"/>
            </a:xfrm>
            <a:prstGeom prst="rect">
              <a:avLst/>
            </a:prstGeom>
            <a:solidFill>
              <a:srgbClr val="3366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32" tIns="45716" rIns="91432" bIns="45716" anchor="ctr"/>
            <a:lstStyle/>
            <a:p>
              <a:r>
                <a:rPr lang="en-US" b="1">
                  <a:solidFill>
                    <a:schemeClr val="bg1"/>
                  </a:solidFill>
                </a:rPr>
                <a:t>Performance Management Metrics (ALL Agencies)</a:t>
              </a:r>
            </a:p>
          </p:txBody>
        </p:sp>
        <p:pic>
          <p:nvPicPr>
            <p:cNvPr id="893957" name="Picture 5" descr="311_square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25" y="1437"/>
              <a:ext cx="308" cy="310"/>
            </a:xfrm>
            <a:prstGeom prst="rect">
              <a:avLst/>
            </a:prstGeom>
            <a:noFill/>
          </p:spPr>
        </p:pic>
        <p:pic>
          <p:nvPicPr>
            <p:cNvPr id="893958" name="Picture 6" descr="Housing Preservation and Development">
              <a:hlinkClick r:id="rId4"/>
            </p:cNvPr>
            <p:cNvPicPr preferRelativeResize="0"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25" y="2128"/>
              <a:ext cx="492" cy="158"/>
            </a:xfrm>
            <a:prstGeom prst="rect">
              <a:avLst/>
            </a:prstGeom>
            <a:noFill/>
          </p:spPr>
        </p:pic>
        <p:pic>
          <p:nvPicPr>
            <p:cNvPr id="893959" name="Picture 7" descr="NYC Department of Transportation">
              <a:hlinkClick r:id="rId6"/>
            </p:cNvPr>
            <p:cNvPicPr preferRelativeResize="0"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29" y="2357"/>
              <a:ext cx="488" cy="158"/>
            </a:xfrm>
            <a:prstGeom prst="rect">
              <a:avLst/>
            </a:prstGeom>
            <a:noFill/>
          </p:spPr>
        </p:pic>
        <p:pic>
          <p:nvPicPr>
            <p:cNvPr id="893960" name="Picture 8" descr="Department of Buildings">
              <a:hlinkClick r:id="rId8"/>
            </p:cNvPr>
            <p:cNvPicPr preferRelativeResize="0"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88" y="2358"/>
              <a:ext cx="491" cy="159"/>
            </a:xfrm>
            <a:prstGeom prst="rect">
              <a:avLst/>
            </a:prstGeom>
            <a:noFill/>
          </p:spPr>
        </p:pic>
        <p:pic>
          <p:nvPicPr>
            <p:cNvPr id="893961" name="Picture 9" descr="Department of Sanitation">
              <a:hlinkClick r:id="rId10"/>
            </p:cNvPr>
            <p:cNvPicPr preferRelativeResize="0"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588" y="2128"/>
              <a:ext cx="492" cy="159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</p:spPr>
        </p:pic>
        <p:pic>
          <p:nvPicPr>
            <p:cNvPr id="893962" name="Picture 10" descr="Department of Environmental Protection">
              <a:hlinkClick r:id="rId12"/>
            </p:cNvPr>
            <p:cNvPicPr preferRelativeResize="0"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42" y="2128"/>
              <a:ext cx="493" cy="158"/>
            </a:xfrm>
            <a:prstGeom prst="rect">
              <a:avLst/>
            </a:prstGeom>
            <a:noFill/>
          </p:spPr>
        </p:pic>
      </p:grpSp>
      <p:grpSp>
        <p:nvGrpSpPr>
          <p:cNvPr id="893963" name="Group 11"/>
          <p:cNvGrpSpPr>
            <a:grpSpLocks/>
          </p:cNvGrpSpPr>
          <p:nvPr/>
        </p:nvGrpSpPr>
        <p:grpSpPr bwMode="auto">
          <a:xfrm>
            <a:off x="41275" y="1423988"/>
            <a:ext cx="8991600" cy="5181600"/>
            <a:chOff x="26" y="897"/>
            <a:chExt cx="5664" cy="3264"/>
          </a:xfrm>
        </p:grpSpPr>
        <p:sp>
          <p:nvSpPr>
            <p:cNvPr id="893964" name="Line 12"/>
            <p:cNvSpPr>
              <a:spLocks noChangeShapeType="1"/>
            </p:cNvSpPr>
            <p:nvPr/>
          </p:nvSpPr>
          <p:spPr bwMode="auto">
            <a:xfrm>
              <a:off x="26" y="1312"/>
              <a:ext cx="5664" cy="0"/>
            </a:xfrm>
            <a:prstGeom prst="line">
              <a:avLst/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93965" name="Text Box 13"/>
            <p:cNvSpPr txBox="1">
              <a:spLocks noChangeArrowheads="1"/>
            </p:cNvSpPr>
            <p:nvPr/>
          </p:nvSpPr>
          <p:spPr bwMode="auto">
            <a:xfrm>
              <a:off x="372" y="910"/>
              <a:ext cx="99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1800" b="1"/>
                <a:t>Management</a:t>
              </a:r>
            </a:p>
            <a:p>
              <a:pPr>
                <a:lnSpc>
                  <a:spcPct val="100000"/>
                </a:lnSpc>
              </a:pPr>
              <a:r>
                <a:rPr lang="en-US" sz="1800" b="1"/>
                <a:t>Information</a:t>
              </a:r>
            </a:p>
          </p:txBody>
        </p:sp>
        <p:sp>
          <p:nvSpPr>
            <p:cNvPr id="893966" name="Text Box 14"/>
            <p:cNvSpPr txBox="1">
              <a:spLocks noChangeArrowheads="1"/>
            </p:cNvSpPr>
            <p:nvPr/>
          </p:nvSpPr>
          <p:spPr bwMode="auto">
            <a:xfrm>
              <a:off x="2294" y="910"/>
              <a:ext cx="110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1800" b="1"/>
                <a:t>Enterprise</a:t>
              </a:r>
            </a:p>
            <a:p>
              <a:pPr>
                <a:lnSpc>
                  <a:spcPct val="100000"/>
                </a:lnSpc>
              </a:pPr>
              <a:r>
                <a:rPr lang="en-US" sz="1800" b="1"/>
                <a:t>BI Capabilities</a:t>
              </a:r>
            </a:p>
          </p:txBody>
        </p:sp>
        <p:sp>
          <p:nvSpPr>
            <p:cNvPr id="893967" name="Text Box 15"/>
            <p:cNvSpPr txBox="1">
              <a:spLocks noChangeArrowheads="1"/>
            </p:cNvSpPr>
            <p:nvPr/>
          </p:nvSpPr>
          <p:spPr bwMode="auto">
            <a:xfrm>
              <a:off x="4490" y="1083"/>
              <a:ext cx="8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1800" b="1"/>
                <a:t>Audiences</a:t>
              </a:r>
            </a:p>
          </p:txBody>
        </p:sp>
        <p:sp>
          <p:nvSpPr>
            <p:cNvPr id="893968" name="AutoShape 16"/>
            <p:cNvSpPr>
              <a:spLocks noChangeArrowheads="1"/>
            </p:cNvSpPr>
            <p:nvPr/>
          </p:nvSpPr>
          <p:spPr bwMode="auto">
            <a:xfrm>
              <a:off x="1797" y="913"/>
              <a:ext cx="248" cy="3248"/>
            </a:xfrm>
            <a:prstGeom prst="homePlate">
              <a:avLst>
                <a:gd name="adj" fmla="val 100000"/>
              </a:avLst>
            </a:prstGeom>
            <a:solidFill>
              <a:srgbClr val="000066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93969" name="AutoShape 17"/>
            <p:cNvSpPr>
              <a:spLocks noChangeArrowheads="1"/>
            </p:cNvSpPr>
            <p:nvPr/>
          </p:nvSpPr>
          <p:spPr bwMode="auto">
            <a:xfrm>
              <a:off x="3997" y="897"/>
              <a:ext cx="248" cy="3248"/>
            </a:xfrm>
            <a:prstGeom prst="homePlate">
              <a:avLst>
                <a:gd name="adj" fmla="val 100000"/>
              </a:avLst>
            </a:prstGeom>
            <a:solidFill>
              <a:srgbClr val="000066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893970" name="Group 18"/>
          <p:cNvGrpSpPr>
            <a:grpSpLocks/>
          </p:cNvGrpSpPr>
          <p:nvPr/>
        </p:nvGrpSpPr>
        <p:grpSpPr bwMode="auto">
          <a:xfrm>
            <a:off x="7096125" y="2190750"/>
            <a:ext cx="1581150" cy="3008313"/>
            <a:chOff x="4470" y="1380"/>
            <a:chExt cx="996" cy="1895"/>
          </a:xfrm>
        </p:grpSpPr>
        <p:pic>
          <p:nvPicPr>
            <p:cNvPr id="893971" name="Picture 19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gray">
            <a:xfrm>
              <a:off x="4587" y="1541"/>
              <a:ext cx="640" cy="42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</p:pic>
        <p:pic>
          <p:nvPicPr>
            <p:cNvPr id="893972" name="Picture 20" descr="Dial 311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gray">
            <a:xfrm>
              <a:off x="4673" y="2806"/>
              <a:ext cx="469" cy="469"/>
            </a:xfrm>
            <a:prstGeom prst="rect">
              <a:avLst/>
            </a:prstGeom>
            <a:noFill/>
          </p:spPr>
        </p:pic>
        <p:pic>
          <p:nvPicPr>
            <p:cNvPr id="893973" name="Picture 21" descr="agencies_intro"/>
            <p:cNvPicPr>
              <a:picLocks noChangeAspect="1" noChangeArrowheads="1"/>
            </p:cNvPicPr>
            <p:nvPr/>
          </p:nvPicPr>
          <p:blipFill>
            <a:blip r:embed="rId16"/>
            <a:srcRect r="28667"/>
            <a:stretch>
              <a:fillRect/>
            </a:stretch>
          </p:blipFill>
          <p:spPr bwMode="auto">
            <a:xfrm>
              <a:off x="4479" y="2218"/>
              <a:ext cx="856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3974" name="Text Box 22"/>
            <p:cNvSpPr txBox="1">
              <a:spLocks noChangeArrowheads="1"/>
            </p:cNvSpPr>
            <p:nvPr/>
          </p:nvSpPr>
          <p:spPr bwMode="auto">
            <a:xfrm>
              <a:off x="4657" y="1380"/>
              <a:ext cx="56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sz="1400" b="1"/>
                <a:t>City Hall</a:t>
              </a:r>
            </a:p>
          </p:txBody>
        </p:sp>
        <p:sp>
          <p:nvSpPr>
            <p:cNvPr id="893975" name="Text Box 23"/>
            <p:cNvSpPr txBox="1">
              <a:spLocks noChangeArrowheads="1"/>
            </p:cNvSpPr>
            <p:nvPr/>
          </p:nvSpPr>
          <p:spPr bwMode="auto">
            <a:xfrm>
              <a:off x="4636" y="2056"/>
              <a:ext cx="61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sz="1400" b="1"/>
                <a:t>Agencies</a:t>
              </a:r>
            </a:p>
          </p:txBody>
        </p:sp>
        <p:sp>
          <p:nvSpPr>
            <p:cNvPr id="893976" name="Text Box 24"/>
            <p:cNvSpPr txBox="1">
              <a:spLocks noChangeArrowheads="1"/>
            </p:cNvSpPr>
            <p:nvPr/>
          </p:nvSpPr>
          <p:spPr bwMode="auto">
            <a:xfrm>
              <a:off x="4470" y="2635"/>
              <a:ext cx="99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sz="1400" b="1"/>
                <a:t>3-1-1 Operations</a:t>
              </a:r>
            </a:p>
          </p:txBody>
        </p:sp>
      </p:grpSp>
      <p:grpSp>
        <p:nvGrpSpPr>
          <p:cNvPr id="893977" name="Group 25"/>
          <p:cNvGrpSpPr>
            <a:grpSpLocks/>
          </p:cNvGrpSpPr>
          <p:nvPr/>
        </p:nvGrpSpPr>
        <p:grpSpPr bwMode="auto">
          <a:xfrm>
            <a:off x="3429000" y="2616200"/>
            <a:ext cx="2673350" cy="2576513"/>
            <a:chOff x="2160" y="1639"/>
            <a:chExt cx="1684" cy="1623"/>
          </a:xfrm>
        </p:grpSpPr>
        <p:sp>
          <p:nvSpPr>
            <p:cNvPr id="893978" name="Rectangle 26"/>
            <p:cNvSpPr>
              <a:spLocks noChangeArrowheads="1"/>
            </p:cNvSpPr>
            <p:nvPr/>
          </p:nvSpPr>
          <p:spPr bwMode="blackWhite">
            <a:xfrm>
              <a:off x="2262" y="2025"/>
              <a:ext cx="1468" cy="249"/>
            </a:xfrm>
            <a:prstGeom prst="rect">
              <a:avLst/>
            </a:prstGeom>
            <a:solidFill>
              <a:srgbClr val="336699"/>
            </a:solidFill>
            <a:ln w="11176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1432" tIns="45716" rIns="91432" bIns="45716" anchor="ctr"/>
            <a:lstStyle/>
            <a:p>
              <a:r>
                <a:rPr lang="en-US" sz="1300" b="1">
                  <a:solidFill>
                    <a:schemeClr val="bg1"/>
                  </a:solidFill>
                </a:rPr>
                <a:t>Ad Hoc Query</a:t>
              </a:r>
            </a:p>
          </p:txBody>
        </p:sp>
        <p:sp>
          <p:nvSpPr>
            <p:cNvPr id="893979" name="Rectangle 27"/>
            <p:cNvSpPr>
              <a:spLocks noChangeAspect="1" noChangeArrowheads="1"/>
            </p:cNvSpPr>
            <p:nvPr/>
          </p:nvSpPr>
          <p:spPr bwMode="auto">
            <a:xfrm>
              <a:off x="2160" y="1639"/>
              <a:ext cx="1684" cy="1623"/>
            </a:xfrm>
            <a:prstGeom prst="rect">
              <a:avLst/>
            </a:prstGeom>
            <a:noFill/>
            <a:ln w="2857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3980" name="Rectangle 28"/>
            <p:cNvSpPr>
              <a:spLocks noChangeArrowheads="1"/>
            </p:cNvSpPr>
            <p:nvPr/>
          </p:nvSpPr>
          <p:spPr bwMode="blackWhite">
            <a:xfrm>
              <a:off x="2262" y="1744"/>
              <a:ext cx="1468" cy="249"/>
            </a:xfrm>
            <a:prstGeom prst="rect">
              <a:avLst/>
            </a:prstGeom>
            <a:solidFill>
              <a:srgbClr val="336699"/>
            </a:solidFill>
            <a:ln w="11176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1432" tIns="45716" rIns="91432" bIns="45716" anchor="ctr"/>
            <a:lstStyle/>
            <a:p>
              <a:r>
                <a:rPr lang="en-US" sz="1300" b="1">
                  <a:solidFill>
                    <a:schemeClr val="bg1"/>
                  </a:solidFill>
                </a:rPr>
                <a:t>Management Dashboards</a:t>
              </a:r>
            </a:p>
          </p:txBody>
        </p:sp>
      </p:grpSp>
      <p:grpSp>
        <p:nvGrpSpPr>
          <p:cNvPr id="893981" name="Group 29"/>
          <p:cNvGrpSpPr>
            <a:grpSpLocks/>
          </p:cNvGrpSpPr>
          <p:nvPr/>
        </p:nvGrpSpPr>
        <p:grpSpPr bwMode="auto">
          <a:xfrm>
            <a:off x="41275" y="2287588"/>
            <a:ext cx="8232775" cy="4233862"/>
            <a:chOff x="26" y="1441"/>
            <a:chExt cx="5186" cy="2667"/>
          </a:xfrm>
        </p:grpSpPr>
        <p:grpSp>
          <p:nvGrpSpPr>
            <p:cNvPr id="893982" name="Group 30"/>
            <p:cNvGrpSpPr>
              <a:grpSpLocks/>
            </p:cNvGrpSpPr>
            <p:nvPr/>
          </p:nvGrpSpPr>
          <p:grpSpPr bwMode="auto">
            <a:xfrm>
              <a:off x="26" y="1441"/>
              <a:ext cx="5186" cy="2667"/>
              <a:chOff x="26" y="1441"/>
              <a:chExt cx="5186" cy="2667"/>
            </a:xfrm>
          </p:grpSpPr>
          <p:grpSp>
            <p:nvGrpSpPr>
              <p:cNvPr id="893983" name="Group 31"/>
              <p:cNvGrpSpPr>
                <a:grpSpLocks/>
              </p:cNvGrpSpPr>
              <p:nvPr/>
            </p:nvGrpSpPr>
            <p:grpSpPr bwMode="auto">
              <a:xfrm>
                <a:off x="382" y="1441"/>
                <a:ext cx="306" cy="306"/>
                <a:chOff x="382" y="1558"/>
                <a:chExt cx="306" cy="306"/>
              </a:xfrm>
            </p:grpSpPr>
            <p:pic>
              <p:nvPicPr>
                <p:cNvPr id="893984" name="Picture 32" descr="logosmall copy"/>
                <p:cNvPicPr>
                  <a:picLocks noChangeAspect="1" noChangeArrowheads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00" y="1603"/>
                  <a:ext cx="272" cy="215"/>
                </a:xfrm>
                <a:prstGeom prst="rect">
                  <a:avLst/>
                </a:prstGeom>
                <a:noFill/>
              </p:spPr>
            </p:pic>
            <p:sp>
              <p:nvSpPr>
                <p:cNvPr id="893985" name="Rectangle 33"/>
                <p:cNvSpPr>
                  <a:spLocks noChangeAspect="1" noChangeArrowheads="1"/>
                </p:cNvSpPr>
                <p:nvPr/>
              </p:nvSpPr>
              <p:spPr bwMode="auto">
                <a:xfrm>
                  <a:off x="382" y="1558"/>
                  <a:ext cx="306" cy="306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893986" name="Group 34"/>
              <p:cNvGrpSpPr>
                <a:grpSpLocks/>
              </p:cNvGrpSpPr>
              <p:nvPr/>
            </p:nvGrpSpPr>
            <p:grpSpPr bwMode="auto">
              <a:xfrm>
                <a:off x="26" y="2306"/>
                <a:ext cx="5186" cy="1802"/>
                <a:chOff x="26" y="2306"/>
                <a:chExt cx="5186" cy="1802"/>
              </a:xfrm>
            </p:grpSpPr>
            <p:grpSp>
              <p:nvGrpSpPr>
                <p:cNvPr id="893987" name="Group 35"/>
                <p:cNvGrpSpPr>
                  <a:grpSpLocks/>
                </p:cNvGrpSpPr>
                <p:nvPr/>
              </p:nvGrpSpPr>
              <p:grpSpPr bwMode="auto">
                <a:xfrm>
                  <a:off x="26" y="2354"/>
                  <a:ext cx="1658" cy="1754"/>
                  <a:chOff x="26" y="2354"/>
                  <a:chExt cx="1658" cy="1754"/>
                </a:xfrm>
              </p:grpSpPr>
              <p:pic>
                <p:nvPicPr>
                  <p:cNvPr id="893988" name="Picture 36" descr="Department of Finance">
                    <a:hlinkClick r:id="rId18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19"/>
                  <a:srcRect/>
                  <a:stretch>
                    <a:fillRect/>
                  </a:stretch>
                </p:blipFill>
                <p:spPr bwMode="auto">
                  <a:xfrm>
                    <a:off x="42" y="2594"/>
                    <a:ext cx="492" cy="156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89" name="Picture 37" descr="Department of Youth &amp; Community Development">
                    <a:hlinkClick r:id="rId20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21"/>
                  <a:srcRect/>
                  <a:stretch>
                    <a:fillRect/>
                  </a:stretch>
                </p:blipFill>
                <p:spPr bwMode="auto">
                  <a:xfrm>
                    <a:off x="42" y="3506"/>
                    <a:ext cx="492" cy="159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0" name="Picture 38" descr="Department of Design and Construction">
                    <a:hlinkClick r:id="rId22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23"/>
                  <a:srcRect/>
                  <a:stretch>
                    <a:fillRect/>
                  </a:stretch>
                </p:blipFill>
                <p:spPr bwMode="auto">
                  <a:xfrm>
                    <a:off x="588" y="2817"/>
                    <a:ext cx="492" cy="158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1" name="Picture 39" descr="NYC Taxi and Limousine Commission">
                    <a:hlinkClick r:id="rId24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25"/>
                  <a:srcRect/>
                  <a:stretch>
                    <a:fillRect/>
                  </a:stretch>
                </p:blipFill>
                <p:spPr bwMode="auto">
                  <a:xfrm>
                    <a:off x="1126" y="2817"/>
                    <a:ext cx="491" cy="158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2" name="Picture 40" descr="New York City Department of Information Technology and Telecommunications (DoITT)">
                    <a:hlinkClick r:id="rId26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27"/>
                  <a:srcRect/>
                  <a:stretch>
                    <a:fillRect/>
                  </a:stretch>
                </p:blipFill>
                <p:spPr bwMode="auto">
                  <a:xfrm>
                    <a:off x="42" y="2822"/>
                    <a:ext cx="492" cy="156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3" name="Picture 41" descr="Department of Correction">
                    <a:hlinkClick r:id="rId28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29"/>
                  <a:srcRect/>
                  <a:stretch>
                    <a:fillRect/>
                  </a:stretch>
                </p:blipFill>
                <p:spPr bwMode="auto">
                  <a:xfrm>
                    <a:off x="576" y="3047"/>
                    <a:ext cx="516" cy="156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4" name="Picture 42" descr="The Human Resources Administration">
                    <a:hlinkClick r:id="rId30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31"/>
                  <a:srcRect/>
                  <a:stretch>
                    <a:fillRect/>
                  </a:stretch>
                </p:blipFill>
                <p:spPr bwMode="auto">
                  <a:xfrm>
                    <a:off x="42" y="3049"/>
                    <a:ext cx="492" cy="158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5" name="Picture 43" descr="New York City Police Department.">
                    <a:hlinkClick r:id="rId32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33"/>
                  <a:srcRect/>
                  <a:stretch>
                    <a:fillRect/>
                  </a:stretch>
                </p:blipFill>
                <p:spPr bwMode="auto">
                  <a:xfrm>
                    <a:off x="588" y="3506"/>
                    <a:ext cx="492" cy="158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6" name="Picture 44" descr="Department of Citywide Administrative Services">
                    <a:hlinkClick r:id="rId34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35"/>
                  <a:srcRect/>
                  <a:stretch>
                    <a:fillRect/>
                  </a:stretch>
                </p:blipFill>
                <p:spPr bwMode="auto">
                  <a:xfrm>
                    <a:off x="1125" y="3506"/>
                    <a:ext cx="492" cy="159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7" name="Picture 45" descr="Department of Parks &amp; Recreation - Programs for Kids">
                    <a:hlinkClick r:id="rId36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37"/>
                  <a:srcRect/>
                  <a:stretch>
                    <a:fillRect/>
                  </a:stretch>
                </p:blipFill>
                <p:spPr bwMode="auto">
                  <a:xfrm>
                    <a:off x="590" y="2588"/>
                    <a:ext cx="488" cy="158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8" name="Picture 46" descr="Department of Homeless Services">
                    <a:hlinkClick r:id="rId38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39"/>
                  <a:srcRect/>
                  <a:stretch>
                    <a:fillRect/>
                  </a:stretch>
                </p:blipFill>
                <p:spPr bwMode="auto">
                  <a:xfrm>
                    <a:off x="1124" y="3047"/>
                    <a:ext cx="493" cy="159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3999" name="Picture 47" descr="New York City Fire Department.">
                    <a:hlinkClick r:id="rId40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41"/>
                  <a:srcRect/>
                  <a:stretch>
                    <a:fillRect/>
                  </a:stretch>
                </p:blipFill>
                <p:spPr bwMode="auto">
                  <a:xfrm>
                    <a:off x="1124" y="3278"/>
                    <a:ext cx="493" cy="156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4000" name="Picture 48" descr="Department of Consumer Affairs">
                    <a:hlinkClick r:id="rId42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43"/>
                  <a:srcRect/>
                  <a:stretch>
                    <a:fillRect/>
                  </a:stretch>
                </p:blipFill>
                <p:spPr bwMode="auto">
                  <a:xfrm>
                    <a:off x="1124" y="2587"/>
                    <a:ext cx="493" cy="159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894001" name="Picture 49" descr="Administration for Children's Services">
                    <a:hlinkClick r:id="rId44"/>
                  </p:cNvPr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45"/>
                  <a:srcRect/>
                  <a:stretch>
                    <a:fillRect/>
                  </a:stretch>
                </p:blipFill>
                <p:spPr bwMode="auto">
                  <a:xfrm>
                    <a:off x="42" y="3279"/>
                    <a:ext cx="493" cy="156"/>
                  </a:xfrm>
                  <a:prstGeom prst="rect">
                    <a:avLst/>
                  </a:prstGeom>
                  <a:noFill/>
                </p:spPr>
              </p:pic>
              <p:grpSp>
                <p:nvGrpSpPr>
                  <p:cNvPr id="894002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588" y="3274"/>
                    <a:ext cx="492" cy="160"/>
                    <a:chOff x="-1270" y="3257"/>
                    <a:chExt cx="406" cy="104"/>
                  </a:xfrm>
                </p:grpSpPr>
                <p:pic>
                  <p:nvPicPr>
                    <p:cNvPr id="894003" name="Picture 51" descr="Department of Health">
                      <a:hlinkClick r:id="rId46"/>
                    </p:cNvPr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47"/>
                    <a:srcRect/>
                    <a:stretch>
                      <a:fillRect/>
                    </a:stretch>
                  </p:blipFill>
                  <p:spPr bwMode="auto">
                    <a:xfrm>
                      <a:off x="-1270" y="3259"/>
                      <a:ext cx="406" cy="102"/>
                    </a:xfrm>
                    <a:prstGeom prst="rect">
                      <a:avLst/>
                    </a:prstGeom>
                    <a:noFill/>
                  </p:spPr>
                </p:pic>
                <p:sp>
                  <p:nvSpPr>
                    <p:cNvPr id="894004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-1164" y="3295"/>
                      <a:ext cx="300" cy="62"/>
                    </a:xfrm>
                    <a:prstGeom prst="rect">
                      <a:avLst/>
                    </a:prstGeom>
                    <a:solidFill>
                      <a:srgbClr val="0D4869"/>
                    </a:solidFill>
                    <a:ln w="12700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pic>
                  <p:nvPicPr>
                    <p:cNvPr id="894005" name="Picture 53" descr="The New York City Department of Health and Mental Hygiene">
                      <a:hlinkClick r:id="rId46"/>
                    </p:cNvPr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48" cstate="print"/>
                    <a:srcRect l="52487" t="32520"/>
                    <a:stretch>
                      <a:fillRect/>
                    </a:stretch>
                  </p:blipFill>
                  <p:spPr bwMode="auto">
                    <a:xfrm>
                      <a:off x="-1118" y="3279"/>
                      <a:ext cx="254" cy="42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894006" name="Picture 54" descr="NYC DOHMH Logo">
                      <a:hlinkClick r:id="rId46"/>
                    </p:cNvPr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49"/>
                    <a:srcRect/>
                    <a:stretch>
                      <a:fillRect/>
                    </a:stretch>
                  </p:blipFill>
                  <p:spPr bwMode="auto">
                    <a:xfrm>
                      <a:off x="-1267" y="3257"/>
                      <a:ext cx="125" cy="103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894007" name="Picture 55" descr="The New York City Department of Health and Mental Hygiene">
                      <a:hlinkClick r:id="rId46"/>
                    </p:cNvPr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50" cstate="print"/>
                    <a:srcRect t="41936" r="48029"/>
                    <a:stretch>
                      <a:fillRect/>
                    </a:stretch>
                  </p:blipFill>
                  <p:spPr bwMode="auto">
                    <a:xfrm>
                      <a:off x="-1142" y="3259"/>
                      <a:ext cx="278" cy="36"/>
                    </a:xfrm>
                    <a:prstGeom prst="rect">
                      <a:avLst/>
                    </a:prstGeom>
                    <a:noFill/>
                  </p:spPr>
                </p:pic>
              </p:grpSp>
              <p:grpSp>
                <p:nvGrpSpPr>
                  <p:cNvPr id="894008" name="Group 56"/>
                  <p:cNvGrpSpPr>
                    <a:grpSpLocks/>
                  </p:cNvGrpSpPr>
                  <p:nvPr/>
                </p:nvGrpSpPr>
                <p:grpSpPr bwMode="auto">
                  <a:xfrm>
                    <a:off x="42" y="2354"/>
                    <a:ext cx="491" cy="168"/>
                    <a:chOff x="-1269" y="2175"/>
                    <a:chExt cx="405" cy="108"/>
                  </a:xfrm>
                </p:grpSpPr>
                <p:pic>
                  <p:nvPicPr>
                    <p:cNvPr id="894009" name="Picture 57" descr="Department of Business Services">
                      <a:hlinkClick r:id="rId51"/>
                    </p:cNvPr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52"/>
                    <a:srcRect/>
                    <a:stretch>
                      <a:fillRect/>
                    </a:stretch>
                  </p:blipFill>
                  <p:spPr bwMode="auto">
                    <a:xfrm>
                      <a:off x="-1269" y="2175"/>
                      <a:ext cx="405" cy="101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894010" name="Picture 58" descr="nycenet_banner_r1_c4"/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53"/>
                    <a:srcRect l="78583" r="12895" b="55263"/>
                    <a:stretch>
                      <a:fillRect/>
                    </a:stretch>
                  </p:blipFill>
                  <p:spPr bwMode="auto">
                    <a:xfrm>
                      <a:off x="-1265" y="2178"/>
                      <a:ext cx="401" cy="105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894011" name="Picture 59" descr="nycenet_banner_r1_c4"/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53"/>
                    <a:srcRect l="2411" r="65852" b="50877"/>
                    <a:stretch>
                      <a:fillRect/>
                    </a:stretch>
                  </p:blipFill>
                  <p:spPr bwMode="auto">
                    <a:xfrm>
                      <a:off x="-1265" y="2204"/>
                      <a:ext cx="293" cy="39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894012" name="Picture 60" descr="nycenet_banner_r1_c4"/>
                    <p:cNvPicPr preferRelativeResize="0">
                      <a:picLocks noChangeAspect="1" noChangeArrowheads="1"/>
                    </p:cNvPicPr>
                    <p:nvPr/>
                  </p:nvPicPr>
                  <p:blipFill>
                    <a:blip r:embed="rId53"/>
                    <a:srcRect l="34052" t="-49123" r="22734" b="54227"/>
                    <a:stretch>
                      <a:fillRect/>
                    </a:stretch>
                  </p:blipFill>
                  <p:spPr bwMode="auto">
                    <a:xfrm>
                      <a:off x="-1263" y="2201"/>
                      <a:ext cx="399" cy="76"/>
                    </a:xfrm>
                    <a:prstGeom prst="rect">
                      <a:avLst/>
                    </a:prstGeom>
                    <a:noFill/>
                  </p:spPr>
                </p:pic>
              </p:grpSp>
              <p:sp>
                <p:nvSpPr>
                  <p:cNvPr id="894013" name="AutoShape 61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59" y="3184"/>
                    <a:ext cx="191" cy="1658"/>
                  </a:xfrm>
                  <a:prstGeom prst="homePlate">
                    <a:avLst>
                      <a:gd name="adj" fmla="val 81389"/>
                    </a:avLst>
                  </a:prstGeom>
                  <a:solidFill>
                    <a:srgbClr val="336666">
                      <a:alpha val="39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94014" name="AutoShape 62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59" y="3104"/>
                    <a:ext cx="191" cy="1658"/>
                  </a:xfrm>
                  <a:prstGeom prst="homePlate">
                    <a:avLst>
                      <a:gd name="adj" fmla="val 81389"/>
                    </a:avLst>
                  </a:prstGeom>
                  <a:solidFill>
                    <a:srgbClr val="336666">
                      <a:alpha val="39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94015" name="AutoShape 6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759" y="3024"/>
                    <a:ext cx="191" cy="1658"/>
                  </a:xfrm>
                  <a:prstGeom prst="homePlate">
                    <a:avLst>
                      <a:gd name="adj" fmla="val 81389"/>
                    </a:avLst>
                  </a:prstGeom>
                  <a:solidFill>
                    <a:srgbClr val="336666">
                      <a:alpha val="39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94016" name="Group 64"/>
                <p:cNvGrpSpPr>
                  <a:grpSpLocks/>
                </p:cNvGrpSpPr>
                <p:nvPr/>
              </p:nvGrpSpPr>
              <p:grpSpPr bwMode="auto">
                <a:xfrm>
                  <a:off x="4602" y="3310"/>
                  <a:ext cx="610" cy="698"/>
                  <a:chOff x="4602" y="3310"/>
                  <a:chExt cx="610" cy="698"/>
                </a:xfrm>
              </p:grpSpPr>
              <p:pic>
                <p:nvPicPr>
                  <p:cNvPr id="894017" name="Picture 65"/>
                  <p:cNvPicPr>
                    <a:picLocks noChangeAspect="1" noChangeArrowheads="1"/>
                  </p:cNvPicPr>
                  <p:nvPr/>
                </p:nvPicPr>
                <p:blipFill>
                  <a:blip r:embed="rId54" cstate="print"/>
                  <a:srcRect/>
                  <a:stretch>
                    <a:fillRect/>
                  </a:stretch>
                </p:blipFill>
                <p:spPr bwMode="gray">
                  <a:xfrm>
                    <a:off x="4602" y="3472"/>
                    <a:ext cx="610" cy="536"/>
                  </a:xfrm>
                  <a:prstGeom prst="rect">
                    <a:avLst/>
                  </a:prstGeom>
                  <a:noFill/>
                  <a:ln w="12700">
                    <a:noFill/>
                    <a:miter lim="800000"/>
                    <a:headEnd type="none" w="sm" len="sm"/>
                    <a:tailEnd type="none" w="sm" len="sm"/>
                  </a:ln>
                  <a:effectLst/>
                </p:spPr>
              </p:pic>
              <p:sp>
                <p:nvSpPr>
                  <p:cNvPr id="894018" name="Text Box 6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04" y="3310"/>
                    <a:ext cx="451" cy="19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>
                    <a:spAutoFit/>
                  </a:bodyPr>
                  <a:lstStyle/>
                  <a:p>
                    <a:pPr algn="l">
                      <a:lnSpc>
                        <a:spcPct val="100000"/>
                      </a:lnSpc>
                    </a:pPr>
                    <a:r>
                      <a:rPr lang="en-US" sz="1400" b="1"/>
                      <a:t>Public</a:t>
                    </a:r>
                  </a:p>
                </p:txBody>
              </p:sp>
            </p:grpSp>
            <p:grpSp>
              <p:nvGrpSpPr>
                <p:cNvPr id="894019" name="Group 67"/>
                <p:cNvGrpSpPr>
                  <a:grpSpLocks/>
                </p:cNvGrpSpPr>
                <p:nvPr/>
              </p:nvGrpSpPr>
              <p:grpSpPr bwMode="auto">
                <a:xfrm>
                  <a:off x="2262" y="2306"/>
                  <a:ext cx="1468" cy="809"/>
                  <a:chOff x="2262" y="2306"/>
                  <a:chExt cx="1468" cy="809"/>
                </a:xfrm>
              </p:grpSpPr>
              <p:sp>
                <p:nvSpPr>
                  <p:cNvPr id="894020" name="Rectangle 68"/>
                  <p:cNvSpPr>
                    <a:spLocks noChangeArrowheads="1"/>
                  </p:cNvSpPr>
                  <p:nvPr/>
                </p:nvSpPr>
                <p:spPr bwMode="blackWhite">
                  <a:xfrm>
                    <a:off x="2262" y="2587"/>
                    <a:ext cx="1468" cy="248"/>
                  </a:xfrm>
                  <a:prstGeom prst="rect">
                    <a:avLst/>
                  </a:prstGeom>
                  <a:solidFill>
                    <a:srgbClr val="336699"/>
                  </a:solidFill>
                  <a:ln w="11176" algn="ctr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lIns="91432" tIns="45716" rIns="91432" bIns="45716" anchor="ctr"/>
                  <a:lstStyle/>
                  <a:p>
                    <a:r>
                      <a:rPr lang="en-US" sz="1300" b="1">
                        <a:solidFill>
                          <a:schemeClr val="bg1"/>
                        </a:solidFill>
                      </a:rPr>
                      <a:t>Spatial Analysis (GIS)</a:t>
                    </a:r>
                  </a:p>
                </p:txBody>
              </p:sp>
              <p:sp>
                <p:nvSpPr>
                  <p:cNvPr id="894021" name="Rectangle 69"/>
                  <p:cNvSpPr>
                    <a:spLocks noChangeArrowheads="1"/>
                  </p:cNvSpPr>
                  <p:nvPr/>
                </p:nvSpPr>
                <p:spPr bwMode="blackWhite">
                  <a:xfrm>
                    <a:off x="2262" y="2306"/>
                    <a:ext cx="1468" cy="249"/>
                  </a:xfrm>
                  <a:prstGeom prst="rect">
                    <a:avLst/>
                  </a:prstGeom>
                  <a:solidFill>
                    <a:srgbClr val="336699"/>
                  </a:solidFill>
                  <a:ln w="11176" algn="ctr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lIns="91432" tIns="45716" rIns="91432" bIns="45716" anchor="ctr"/>
                  <a:lstStyle/>
                  <a:p>
                    <a:r>
                      <a:rPr lang="en-US" sz="1300" b="1">
                        <a:solidFill>
                          <a:schemeClr val="bg1"/>
                        </a:solidFill>
                      </a:rPr>
                      <a:t>Performance Scorecards</a:t>
                    </a:r>
                  </a:p>
                </p:txBody>
              </p:sp>
              <p:sp>
                <p:nvSpPr>
                  <p:cNvPr id="894022" name="Rectangle 70"/>
                  <p:cNvSpPr>
                    <a:spLocks noChangeArrowheads="1"/>
                  </p:cNvSpPr>
                  <p:nvPr/>
                </p:nvSpPr>
                <p:spPr bwMode="blackWhite">
                  <a:xfrm>
                    <a:off x="2262" y="2868"/>
                    <a:ext cx="1468" cy="247"/>
                  </a:xfrm>
                  <a:prstGeom prst="rect">
                    <a:avLst/>
                  </a:prstGeom>
                  <a:solidFill>
                    <a:srgbClr val="336699"/>
                  </a:solidFill>
                  <a:ln w="11176" algn="ctr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lIns="91432" tIns="45716" rIns="91432" bIns="45716" anchor="ctr"/>
                  <a:lstStyle/>
                  <a:p>
                    <a:r>
                      <a:rPr lang="en-US" sz="1300" b="1">
                        <a:solidFill>
                          <a:schemeClr val="bg1"/>
                        </a:solidFill>
                      </a:rPr>
                      <a:t>Alerting</a:t>
                    </a:r>
                  </a:p>
                </p:txBody>
              </p:sp>
            </p:grpSp>
          </p:grpSp>
        </p:grpSp>
        <p:sp>
          <p:nvSpPr>
            <p:cNvPr id="894023" name="Text Box 71"/>
            <p:cNvSpPr txBox="1">
              <a:spLocks noChangeArrowheads="1"/>
            </p:cNvSpPr>
            <p:nvPr/>
          </p:nvSpPr>
          <p:spPr bwMode="auto">
            <a:xfrm>
              <a:off x="2379" y="3765"/>
              <a:ext cx="115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en-US" sz="2000" b="1" i="1">
                  <a:solidFill>
                    <a:srgbClr val="336699"/>
                  </a:solidFill>
                </a:rPr>
                <a:t>Coming Next!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3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3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9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93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93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8939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89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8DD89-1E7F-4314-A409-BEA010146462}" type="slidenum">
              <a:rPr lang="en-US"/>
              <a:pPr/>
              <a:t>18</a:t>
            </a:fld>
            <a:endParaRPr lang="en-US"/>
          </a:p>
        </p:txBody>
      </p:sp>
      <p:sp>
        <p:nvSpPr>
          <p:cNvPr id="89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NYC’s Solution – Phase 1</a:t>
            </a:r>
          </a:p>
        </p:txBody>
      </p:sp>
      <p:sp>
        <p:nvSpPr>
          <p:cNvPr id="896003" name="Text Box 3"/>
          <p:cNvSpPr txBox="1">
            <a:spLocks noChangeArrowheads="1"/>
          </p:cNvSpPr>
          <p:nvPr/>
        </p:nvSpPr>
        <p:spPr bwMode="auto">
          <a:xfrm>
            <a:off x="1366838" y="2555875"/>
            <a:ext cx="792162" cy="6397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b="1"/>
              <a:t>3-1-1 Data Sources</a:t>
            </a:r>
          </a:p>
        </p:txBody>
      </p:sp>
      <p:sp>
        <p:nvSpPr>
          <p:cNvPr id="896004" name="Text Box 4"/>
          <p:cNvSpPr txBox="1">
            <a:spLocks noChangeArrowheads="1"/>
          </p:cNvSpPr>
          <p:nvPr/>
        </p:nvSpPr>
        <p:spPr bwMode="auto">
          <a:xfrm>
            <a:off x="1395413" y="4216400"/>
            <a:ext cx="998537" cy="6397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b="1"/>
              <a:t>Agency Data Sources</a:t>
            </a:r>
          </a:p>
        </p:txBody>
      </p:sp>
      <p:sp>
        <p:nvSpPr>
          <p:cNvPr id="896005" name="Text Box 5"/>
          <p:cNvSpPr txBox="1">
            <a:spLocks noChangeArrowheads="1"/>
          </p:cNvSpPr>
          <p:nvPr/>
        </p:nvSpPr>
        <p:spPr bwMode="auto">
          <a:xfrm>
            <a:off x="1400175" y="5580063"/>
            <a:ext cx="1220788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lnSpc>
                <a:spcPct val="100000"/>
              </a:lnSpc>
            </a:pPr>
            <a:r>
              <a:rPr lang="en-US" b="1"/>
              <a:t>Citywide Performance Management Data Sources</a:t>
            </a:r>
          </a:p>
        </p:txBody>
      </p:sp>
      <p:sp>
        <p:nvSpPr>
          <p:cNvPr id="896006" name="Line 6"/>
          <p:cNvSpPr>
            <a:spLocks noChangeShapeType="1"/>
          </p:cNvSpPr>
          <p:nvPr/>
        </p:nvSpPr>
        <p:spPr bwMode="auto">
          <a:xfrm>
            <a:off x="1395413" y="2260600"/>
            <a:ext cx="0" cy="1120775"/>
          </a:xfrm>
          <a:prstGeom prst="line">
            <a:avLst/>
          </a:prstGeom>
          <a:noFill/>
          <a:ln w="28575">
            <a:solidFill>
              <a:srgbClr val="336699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07" name="Line 7"/>
          <p:cNvSpPr>
            <a:spLocks noChangeShapeType="1"/>
          </p:cNvSpPr>
          <p:nvPr/>
        </p:nvSpPr>
        <p:spPr bwMode="auto">
          <a:xfrm>
            <a:off x="1400175" y="5576888"/>
            <a:ext cx="0" cy="831850"/>
          </a:xfrm>
          <a:prstGeom prst="line">
            <a:avLst/>
          </a:prstGeom>
          <a:noFill/>
          <a:ln w="28575">
            <a:solidFill>
              <a:srgbClr val="336699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89600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600" y="2209800"/>
            <a:ext cx="611188" cy="581025"/>
          </a:xfrm>
          <a:prstGeom prst="rect">
            <a:avLst/>
          </a:prstGeom>
          <a:noFill/>
        </p:spPr>
      </p:pic>
      <p:pic>
        <p:nvPicPr>
          <p:cNvPr id="89600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5175" y="3803650"/>
            <a:ext cx="565150" cy="638175"/>
          </a:xfrm>
          <a:prstGeom prst="rect">
            <a:avLst/>
          </a:prstGeom>
          <a:noFill/>
        </p:spPr>
      </p:pic>
      <p:pic>
        <p:nvPicPr>
          <p:cNvPr id="896010" name="Picture 10"/>
          <p:cNvPicPr>
            <a:picLocks noChangeAspect="1" noChangeArrowheads="1"/>
          </p:cNvPicPr>
          <p:nvPr/>
        </p:nvPicPr>
        <p:blipFill>
          <a:blip r:embed="rId5"/>
          <a:srcRect l="83827" t="18932" r="7970" b="70477"/>
          <a:stretch>
            <a:fillRect/>
          </a:stretch>
        </p:blipFill>
        <p:spPr bwMode="auto">
          <a:xfrm>
            <a:off x="407988" y="2854325"/>
            <a:ext cx="500062" cy="5000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896011" name="Text Box 11"/>
          <p:cNvSpPr txBox="1">
            <a:spLocks noChangeArrowheads="1"/>
          </p:cNvSpPr>
          <p:nvPr/>
        </p:nvSpPr>
        <p:spPr bwMode="auto">
          <a:xfrm>
            <a:off x="328613" y="3298825"/>
            <a:ext cx="695325" cy="2143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sz="800" b="1"/>
              <a:t>Nortel</a:t>
            </a:r>
          </a:p>
        </p:txBody>
      </p:sp>
      <p:sp>
        <p:nvSpPr>
          <p:cNvPr id="896012" name="Freeform 12"/>
          <p:cNvSpPr>
            <a:spLocks/>
          </p:cNvSpPr>
          <p:nvPr/>
        </p:nvSpPr>
        <p:spPr bwMode="auto">
          <a:xfrm>
            <a:off x="2509838" y="2513013"/>
            <a:ext cx="139700" cy="3965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6" y="0"/>
              </a:cxn>
              <a:cxn ang="0">
                <a:pos x="116" y="1766"/>
              </a:cxn>
              <a:cxn ang="0">
                <a:pos x="11" y="1766"/>
              </a:cxn>
            </a:cxnLst>
            <a:rect l="0" t="0" r="r" b="b"/>
            <a:pathLst>
              <a:path w="116" h="1766">
                <a:moveTo>
                  <a:pt x="0" y="0"/>
                </a:moveTo>
                <a:lnTo>
                  <a:pt x="116" y="0"/>
                </a:lnTo>
                <a:lnTo>
                  <a:pt x="116" y="1766"/>
                </a:lnTo>
                <a:lnTo>
                  <a:pt x="11" y="1766"/>
                </a:lnTo>
              </a:path>
            </a:pathLst>
          </a:custGeom>
          <a:noFill/>
          <a:ln w="28575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896013" name="Group 13"/>
          <p:cNvGrpSpPr>
            <a:grpSpLocks/>
          </p:cNvGrpSpPr>
          <p:nvPr/>
        </p:nvGrpSpPr>
        <p:grpSpPr bwMode="auto">
          <a:xfrm>
            <a:off x="3024188" y="4594225"/>
            <a:ext cx="1171575" cy="612775"/>
            <a:chOff x="2065" y="2831"/>
            <a:chExt cx="689" cy="320"/>
          </a:xfrm>
        </p:grpSpPr>
        <p:grpSp>
          <p:nvGrpSpPr>
            <p:cNvPr id="896014" name="Group 14"/>
            <p:cNvGrpSpPr>
              <a:grpSpLocks/>
            </p:cNvGrpSpPr>
            <p:nvPr/>
          </p:nvGrpSpPr>
          <p:grpSpPr bwMode="auto">
            <a:xfrm>
              <a:off x="2065" y="2831"/>
              <a:ext cx="689" cy="320"/>
              <a:chOff x="2827" y="2759"/>
              <a:chExt cx="1055" cy="380"/>
            </a:xfrm>
          </p:grpSpPr>
          <p:sp>
            <p:nvSpPr>
              <p:cNvPr id="896015" name="Freeform 15"/>
              <p:cNvSpPr>
                <a:spLocks/>
              </p:cNvSpPr>
              <p:nvPr/>
            </p:nvSpPr>
            <p:spPr bwMode="gray">
              <a:xfrm>
                <a:off x="2827" y="2809"/>
                <a:ext cx="1055" cy="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5" y="24"/>
                  </a:cxn>
                  <a:cxn ang="0">
                    <a:pos x="511" y="0"/>
                  </a:cxn>
                </a:cxnLst>
                <a:rect l="0" t="0" r="r" b="b"/>
                <a:pathLst>
                  <a:path w="511" h="24">
                    <a:moveTo>
                      <a:pt x="0" y="0"/>
                    </a:moveTo>
                    <a:cubicBezTo>
                      <a:pt x="0" y="13"/>
                      <a:pt x="114" y="24"/>
                      <a:pt x="255" y="24"/>
                    </a:cubicBezTo>
                    <a:cubicBezTo>
                      <a:pt x="397" y="24"/>
                      <a:pt x="511" y="13"/>
                      <a:pt x="511" y="0"/>
                    </a:cubicBezTo>
                  </a:path>
                </a:pathLst>
              </a:custGeom>
              <a:solidFill>
                <a:srgbClr val="800000"/>
              </a:solidFill>
              <a:ln w="158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896016" name="Group 16"/>
              <p:cNvGrpSpPr>
                <a:grpSpLocks/>
              </p:cNvGrpSpPr>
              <p:nvPr/>
            </p:nvGrpSpPr>
            <p:grpSpPr bwMode="auto">
              <a:xfrm>
                <a:off x="2827" y="2759"/>
                <a:ext cx="1055" cy="380"/>
                <a:chOff x="2827" y="2759"/>
                <a:chExt cx="1055" cy="380"/>
              </a:xfrm>
            </p:grpSpPr>
            <p:sp>
              <p:nvSpPr>
                <p:cNvPr id="896017" name="Freeform 17"/>
                <p:cNvSpPr>
                  <a:spLocks/>
                </p:cNvSpPr>
                <p:nvPr/>
              </p:nvSpPr>
              <p:spPr bwMode="gray">
                <a:xfrm>
                  <a:off x="2827" y="2759"/>
                  <a:ext cx="1055" cy="380"/>
                </a:xfrm>
                <a:custGeom>
                  <a:avLst/>
                  <a:gdLst/>
                  <a:ahLst/>
                  <a:cxnLst>
                    <a:cxn ang="0">
                      <a:pos x="255" y="0"/>
                    </a:cxn>
                    <a:cxn ang="0">
                      <a:pos x="0" y="25"/>
                    </a:cxn>
                    <a:cxn ang="0">
                      <a:pos x="0" y="169"/>
                    </a:cxn>
                    <a:cxn ang="0">
                      <a:pos x="255" y="193"/>
                    </a:cxn>
                    <a:cxn ang="0">
                      <a:pos x="511" y="169"/>
                    </a:cxn>
                    <a:cxn ang="0">
                      <a:pos x="511" y="25"/>
                    </a:cxn>
                    <a:cxn ang="0">
                      <a:pos x="255" y="0"/>
                    </a:cxn>
                  </a:cxnLst>
                  <a:rect l="0" t="0" r="r" b="b"/>
                  <a:pathLst>
                    <a:path w="511" h="193">
                      <a:moveTo>
                        <a:pt x="255" y="0"/>
                      </a:moveTo>
                      <a:cubicBezTo>
                        <a:pt x="114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3"/>
                        <a:pt x="114" y="193"/>
                        <a:pt x="255" y="193"/>
                      </a:cubicBezTo>
                      <a:cubicBezTo>
                        <a:pt x="397" y="193"/>
                        <a:pt x="511" y="183"/>
                        <a:pt x="511" y="169"/>
                      </a:cubicBezTo>
                      <a:cubicBezTo>
                        <a:pt x="511" y="25"/>
                        <a:pt x="511" y="25"/>
                        <a:pt x="511" y="25"/>
                      </a:cubicBezTo>
                      <a:cubicBezTo>
                        <a:pt x="511" y="11"/>
                        <a:pt x="397" y="0"/>
                        <a:pt x="255" y="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158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96018" name="Freeform 18"/>
                <p:cNvSpPr>
                  <a:spLocks/>
                </p:cNvSpPr>
                <p:nvPr/>
              </p:nvSpPr>
              <p:spPr bwMode="gray">
                <a:xfrm>
                  <a:off x="2827" y="2809"/>
                  <a:ext cx="1055" cy="4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5" y="24"/>
                    </a:cxn>
                    <a:cxn ang="0">
                      <a:pos x="511" y="0"/>
                    </a:cxn>
                  </a:cxnLst>
                  <a:rect l="0" t="0" r="r" b="b"/>
                  <a:pathLst>
                    <a:path w="511" h="24">
                      <a:moveTo>
                        <a:pt x="0" y="0"/>
                      </a:moveTo>
                      <a:cubicBezTo>
                        <a:pt x="0" y="13"/>
                        <a:pt x="114" y="24"/>
                        <a:pt x="255" y="24"/>
                      </a:cubicBezTo>
                      <a:cubicBezTo>
                        <a:pt x="397" y="24"/>
                        <a:pt x="511" y="13"/>
                        <a:pt x="511" y="0"/>
                      </a:cubicBezTo>
                    </a:path>
                  </a:pathLst>
                </a:custGeom>
                <a:noFill/>
                <a:ln w="158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896019" name="Rectangle 19"/>
            <p:cNvSpPr>
              <a:spLocks noChangeArrowheads="1"/>
            </p:cNvSpPr>
            <p:nvPr/>
          </p:nvSpPr>
          <p:spPr bwMode="gray">
            <a:xfrm>
              <a:off x="2107" y="2967"/>
              <a:ext cx="598" cy="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lnSpc>
                  <a:spcPct val="100000"/>
                </a:lnSpc>
              </a:pPr>
              <a:r>
                <a:rPr lang="en-US" b="1">
                  <a:solidFill>
                    <a:schemeClr val="bg1"/>
                  </a:solidFill>
                </a:rPr>
                <a:t>Oracle Spatial</a:t>
              </a:r>
            </a:p>
          </p:txBody>
        </p:sp>
      </p:grpSp>
      <p:sp>
        <p:nvSpPr>
          <p:cNvPr id="896020" name="Line 20"/>
          <p:cNvSpPr>
            <a:spLocks noChangeShapeType="1"/>
          </p:cNvSpPr>
          <p:nvPr/>
        </p:nvSpPr>
        <p:spPr bwMode="gray">
          <a:xfrm flipV="1">
            <a:off x="4203700" y="4881563"/>
            <a:ext cx="361950" cy="0"/>
          </a:xfrm>
          <a:prstGeom prst="line">
            <a:avLst/>
          </a:prstGeom>
          <a:noFill/>
          <a:ln w="28575">
            <a:solidFill>
              <a:srgbClr val="800000"/>
            </a:solidFill>
            <a:miter lim="800000"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6021" name="Line 21"/>
          <p:cNvSpPr>
            <a:spLocks noChangeShapeType="1"/>
          </p:cNvSpPr>
          <p:nvPr/>
        </p:nvSpPr>
        <p:spPr bwMode="auto">
          <a:xfrm>
            <a:off x="4068763" y="4076700"/>
            <a:ext cx="495300" cy="3175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22" name="Line 22"/>
          <p:cNvSpPr>
            <a:spLocks noChangeShapeType="1"/>
          </p:cNvSpPr>
          <p:nvPr/>
        </p:nvSpPr>
        <p:spPr bwMode="auto">
          <a:xfrm>
            <a:off x="2649538" y="4114800"/>
            <a:ext cx="285750" cy="3175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896023" name="Group 23"/>
          <p:cNvGrpSpPr>
            <a:grpSpLocks/>
          </p:cNvGrpSpPr>
          <p:nvPr/>
        </p:nvGrpSpPr>
        <p:grpSpPr bwMode="auto">
          <a:xfrm>
            <a:off x="2963863" y="3725863"/>
            <a:ext cx="1379537" cy="735012"/>
            <a:chOff x="1939" y="1943"/>
            <a:chExt cx="1055" cy="380"/>
          </a:xfrm>
        </p:grpSpPr>
        <p:grpSp>
          <p:nvGrpSpPr>
            <p:cNvPr id="896024" name="Group 24"/>
            <p:cNvGrpSpPr>
              <a:grpSpLocks/>
            </p:cNvGrpSpPr>
            <p:nvPr/>
          </p:nvGrpSpPr>
          <p:grpSpPr bwMode="auto">
            <a:xfrm>
              <a:off x="1939" y="1943"/>
              <a:ext cx="1055" cy="380"/>
              <a:chOff x="2827" y="2759"/>
              <a:chExt cx="1055" cy="380"/>
            </a:xfrm>
          </p:grpSpPr>
          <p:sp>
            <p:nvSpPr>
              <p:cNvPr id="896025" name="Freeform 25"/>
              <p:cNvSpPr>
                <a:spLocks/>
              </p:cNvSpPr>
              <p:nvPr/>
            </p:nvSpPr>
            <p:spPr bwMode="gray">
              <a:xfrm>
                <a:off x="2827" y="2809"/>
                <a:ext cx="1055" cy="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5" y="24"/>
                  </a:cxn>
                  <a:cxn ang="0">
                    <a:pos x="511" y="0"/>
                  </a:cxn>
                </a:cxnLst>
                <a:rect l="0" t="0" r="r" b="b"/>
                <a:pathLst>
                  <a:path w="511" h="24">
                    <a:moveTo>
                      <a:pt x="0" y="0"/>
                    </a:moveTo>
                    <a:cubicBezTo>
                      <a:pt x="0" y="13"/>
                      <a:pt x="114" y="24"/>
                      <a:pt x="255" y="24"/>
                    </a:cubicBezTo>
                    <a:cubicBezTo>
                      <a:pt x="397" y="24"/>
                      <a:pt x="511" y="13"/>
                      <a:pt x="511" y="0"/>
                    </a:cubicBezTo>
                  </a:path>
                </a:pathLst>
              </a:custGeom>
              <a:solidFill>
                <a:srgbClr val="800000"/>
              </a:solidFill>
              <a:ln w="158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896026" name="Group 26"/>
              <p:cNvGrpSpPr>
                <a:grpSpLocks/>
              </p:cNvGrpSpPr>
              <p:nvPr/>
            </p:nvGrpSpPr>
            <p:grpSpPr bwMode="auto">
              <a:xfrm>
                <a:off x="2827" y="2759"/>
                <a:ext cx="1055" cy="380"/>
                <a:chOff x="2827" y="2759"/>
                <a:chExt cx="1055" cy="380"/>
              </a:xfrm>
            </p:grpSpPr>
            <p:sp>
              <p:nvSpPr>
                <p:cNvPr id="896027" name="Freeform 27"/>
                <p:cNvSpPr>
                  <a:spLocks/>
                </p:cNvSpPr>
                <p:nvPr/>
              </p:nvSpPr>
              <p:spPr bwMode="gray">
                <a:xfrm>
                  <a:off x="2827" y="2759"/>
                  <a:ext cx="1055" cy="380"/>
                </a:xfrm>
                <a:custGeom>
                  <a:avLst/>
                  <a:gdLst/>
                  <a:ahLst/>
                  <a:cxnLst>
                    <a:cxn ang="0">
                      <a:pos x="255" y="0"/>
                    </a:cxn>
                    <a:cxn ang="0">
                      <a:pos x="0" y="25"/>
                    </a:cxn>
                    <a:cxn ang="0">
                      <a:pos x="0" y="169"/>
                    </a:cxn>
                    <a:cxn ang="0">
                      <a:pos x="255" y="193"/>
                    </a:cxn>
                    <a:cxn ang="0">
                      <a:pos x="511" y="169"/>
                    </a:cxn>
                    <a:cxn ang="0">
                      <a:pos x="511" y="25"/>
                    </a:cxn>
                    <a:cxn ang="0">
                      <a:pos x="255" y="0"/>
                    </a:cxn>
                  </a:cxnLst>
                  <a:rect l="0" t="0" r="r" b="b"/>
                  <a:pathLst>
                    <a:path w="511" h="193">
                      <a:moveTo>
                        <a:pt x="255" y="0"/>
                      </a:moveTo>
                      <a:cubicBezTo>
                        <a:pt x="114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3"/>
                        <a:pt x="114" y="193"/>
                        <a:pt x="255" y="193"/>
                      </a:cubicBezTo>
                      <a:cubicBezTo>
                        <a:pt x="397" y="193"/>
                        <a:pt x="511" y="183"/>
                        <a:pt x="511" y="169"/>
                      </a:cubicBezTo>
                      <a:cubicBezTo>
                        <a:pt x="511" y="25"/>
                        <a:pt x="511" y="25"/>
                        <a:pt x="511" y="25"/>
                      </a:cubicBezTo>
                      <a:cubicBezTo>
                        <a:pt x="511" y="11"/>
                        <a:pt x="397" y="0"/>
                        <a:pt x="255" y="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158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96028" name="Freeform 28"/>
                <p:cNvSpPr>
                  <a:spLocks/>
                </p:cNvSpPr>
                <p:nvPr/>
              </p:nvSpPr>
              <p:spPr bwMode="gray">
                <a:xfrm>
                  <a:off x="2827" y="2809"/>
                  <a:ext cx="1055" cy="4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55" y="24"/>
                    </a:cxn>
                    <a:cxn ang="0">
                      <a:pos x="511" y="0"/>
                    </a:cxn>
                  </a:cxnLst>
                  <a:rect l="0" t="0" r="r" b="b"/>
                  <a:pathLst>
                    <a:path w="511" h="24">
                      <a:moveTo>
                        <a:pt x="0" y="0"/>
                      </a:moveTo>
                      <a:cubicBezTo>
                        <a:pt x="0" y="13"/>
                        <a:pt x="114" y="24"/>
                        <a:pt x="255" y="24"/>
                      </a:cubicBezTo>
                      <a:cubicBezTo>
                        <a:pt x="397" y="24"/>
                        <a:pt x="511" y="13"/>
                        <a:pt x="511" y="0"/>
                      </a:cubicBezTo>
                    </a:path>
                  </a:pathLst>
                </a:custGeom>
                <a:noFill/>
                <a:ln w="158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896029" name="Rectangle 29"/>
            <p:cNvSpPr>
              <a:spLocks noChangeArrowheads="1"/>
            </p:cNvSpPr>
            <p:nvPr/>
          </p:nvSpPr>
          <p:spPr bwMode="gray">
            <a:xfrm>
              <a:off x="2102" y="2073"/>
              <a:ext cx="737" cy="1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ct val="100000"/>
                </a:lnSpc>
              </a:pPr>
              <a:r>
                <a:rPr lang="en-US" b="1">
                  <a:solidFill>
                    <a:schemeClr val="bg1"/>
                  </a:solidFill>
                </a:rPr>
                <a:t>Oracle Data Warehouse</a:t>
              </a:r>
            </a:p>
          </p:txBody>
        </p:sp>
      </p:grpSp>
      <p:sp>
        <p:nvSpPr>
          <p:cNvPr id="896030" name="Rectangle 30"/>
          <p:cNvSpPr>
            <a:spLocks noChangeArrowheads="1"/>
          </p:cNvSpPr>
          <p:nvPr/>
        </p:nvSpPr>
        <p:spPr bwMode="blackWhite">
          <a:xfrm>
            <a:off x="5621338" y="3594100"/>
            <a:ext cx="1092200" cy="1216025"/>
          </a:xfrm>
          <a:prstGeom prst="rect">
            <a:avLst/>
          </a:prstGeom>
          <a:solidFill>
            <a:srgbClr val="336699"/>
          </a:solidFill>
          <a:ln w="6350" algn="ctr">
            <a:noFill/>
            <a:miter lim="800000"/>
            <a:headEnd/>
            <a:tailEnd/>
          </a:ln>
          <a:effectLst/>
        </p:spPr>
        <p:txBody>
          <a:bodyPr wrap="none" lIns="82283" tIns="9144" rIns="82283" bIns="41141"/>
          <a:lstStyle/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Ad hoc </a:t>
            </a:r>
            <a:br>
              <a:rPr lang="en-US" b="1">
                <a:solidFill>
                  <a:schemeClr val="bg1"/>
                </a:solidFill>
              </a:rPr>
            </a:br>
            <a:r>
              <a:rPr lang="en-US" b="1">
                <a:solidFill>
                  <a:schemeClr val="bg1"/>
                </a:solidFill>
              </a:rPr>
              <a:t>Analysis</a:t>
            </a:r>
          </a:p>
        </p:txBody>
      </p:sp>
      <p:sp>
        <p:nvSpPr>
          <p:cNvPr id="896031" name="Rectangle 31"/>
          <p:cNvSpPr>
            <a:spLocks noChangeArrowheads="1"/>
          </p:cNvSpPr>
          <p:nvPr/>
        </p:nvSpPr>
        <p:spPr bwMode="blackWhite">
          <a:xfrm>
            <a:off x="5619750" y="2309813"/>
            <a:ext cx="1093788" cy="1204912"/>
          </a:xfrm>
          <a:prstGeom prst="rect">
            <a:avLst/>
          </a:prstGeom>
          <a:solidFill>
            <a:srgbClr val="336699"/>
          </a:solidFill>
          <a:ln w="6350" algn="ctr">
            <a:noFill/>
            <a:miter lim="800000"/>
            <a:headEnd/>
            <a:tailEnd/>
          </a:ln>
          <a:effectLst/>
        </p:spPr>
        <p:txBody>
          <a:bodyPr wrap="none" lIns="82283" tIns="9144" rIns="82283" bIns="41141"/>
          <a:lstStyle/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Proactive</a:t>
            </a:r>
          </a:p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Notification</a:t>
            </a:r>
          </a:p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and Alerts</a:t>
            </a:r>
          </a:p>
        </p:txBody>
      </p:sp>
      <p:pic>
        <p:nvPicPr>
          <p:cNvPr id="896032" name="Picture 3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97538" y="2876550"/>
            <a:ext cx="869950" cy="503238"/>
          </a:xfrm>
          <a:prstGeom prst="rect">
            <a:avLst/>
          </a:prstGeom>
          <a:solidFill>
            <a:srgbClr val="336699"/>
          </a:solidFill>
          <a:ln w="9525">
            <a:solidFill>
              <a:srgbClr val="777777"/>
            </a:solidFill>
            <a:miter lim="800000"/>
            <a:headEnd/>
            <a:tailEnd/>
          </a:ln>
          <a:effectLst/>
        </p:spPr>
      </p:pic>
      <p:sp>
        <p:nvSpPr>
          <p:cNvPr id="896033" name="Rectangle 33"/>
          <p:cNvSpPr>
            <a:spLocks noChangeArrowheads="1"/>
          </p:cNvSpPr>
          <p:nvPr/>
        </p:nvSpPr>
        <p:spPr bwMode="blackWhite">
          <a:xfrm>
            <a:off x="5618163" y="4887913"/>
            <a:ext cx="1095375" cy="1728787"/>
          </a:xfrm>
          <a:prstGeom prst="rect">
            <a:avLst/>
          </a:prstGeom>
          <a:solidFill>
            <a:srgbClr val="336699"/>
          </a:solidFill>
          <a:ln w="6350" algn="ctr">
            <a:noFill/>
            <a:miter lim="800000"/>
            <a:headEnd/>
            <a:tailEnd/>
          </a:ln>
          <a:effectLst/>
        </p:spPr>
        <p:txBody>
          <a:bodyPr wrap="none" lIns="82283" tIns="41141" rIns="82283" bIns="41141"/>
          <a:lstStyle/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Interactive </a:t>
            </a:r>
          </a:p>
          <a:p>
            <a:pPr>
              <a:lnSpc>
                <a:spcPct val="85000"/>
              </a:lnSpc>
            </a:pPr>
            <a:r>
              <a:rPr lang="en-US" b="1">
                <a:solidFill>
                  <a:schemeClr val="bg1"/>
                </a:solidFill>
              </a:rPr>
              <a:t>Dashboards</a:t>
            </a:r>
          </a:p>
        </p:txBody>
      </p:sp>
      <p:sp>
        <p:nvSpPr>
          <p:cNvPr id="896034" name="Line 34"/>
          <p:cNvSpPr>
            <a:spLocks noChangeShapeType="1"/>
          </p:cNvSpPr>
          <p:nvPr/>
        </p:nvSpPr>
        <p:spPr bwMode="auto">
          <a:xfrm>
            <a:off x="2220913" y="2366963"/>
            <a:ext cx="2343150" cy="3175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35" name="Rectangle 35"/>
          <p:cNvSpPr>
            <a:spLocks noChangeArrowheads="1"/>
          </p:cNvSpPr>
          <p:nvPr/>
        </p:nvSpPr>
        <p:spPr bwMode="auto">
          <a:xfrm>
            <a:off x="4641850" y="2246313"/>
            <a:ext cx="866775" cy="4464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Ctr="1"/>
          <a:lstStyle/>
          <a:p>
            <a:pPr>
              <a:lnSpc>
                <a:spcPct val="100000"/>
              </a:lnSpc>
            </a:pPr>
            <a:r>
              <a:rPr lang="en-US" sz="1400" b="1"/>
              <a:t>Oracle</a:t>
            </a:r>
          </a:p>
          <a:p>
            <a:pPr>
              <a:lnSpc>
                <a:spcPct val="100000"/>
              </a:lnSpc>
            </a:pPr>
            <a:r>
              <a:rPr lang="en-US" sz="1400" b="1"/>
              <a:t>BI</a:t>
            </a:r>
          </a:p>
          <a:p>
            <a:pPr>
              <a:lnSpc>
                <a:spcPct val="100000"/>
              </a:lnSpc>
            </a:pPr>
            <a:r>
              <a:rPr lang="en-US" sz="1400" b="1"/>
              <a:t>Server</a:t>
            </a:r>
          </a:p>
        </p:txBody>
      </p:sp>
      <p:sp>
        <p:nvSpPr>
          <p:cNvPr id="896036" name="Rectangle 36"/>
          <p:cNvSpPr>
            <a:spLocks noChangeArrowheads="1"/>
          </p:cNvSpPr>
          <p:nvPr/>
        </p:nvSpPr>
        <p:spPr bwMode="auto">
          <a:xfrm>
            <a:off x="4703763" y="3160713"/>
            <a:ext cx="744537" cy="3440112"/>
          </a:xfrm>
          <a:prstGeom prst="rect">
            <a:avLst/>
          </a:prstGeom>
          <a:solidFill>
            <a:srgbClr val="3366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00000"/>
              </a:lnSpc>
            </a:pPr>
            <a:r>
              <a:rPr lang="en-US" b="1">
                <a:solidFill>
                  <a:schemeClr val="bg1"/>
                </a:solidFill>
              </a:rPr>
              <a:t>Common</a:t>
            </a:r>
          </a:p>
          <a:p>
            <a:pPr>
              <a:lnSpc>
                <a:spcPct val="100000"/>
              </a:lnSpc>
            </a:pPr>
            <a:r>
              <a:rPr lang="en-US" b="1">
                <a:solidFill>
                  <a:schemeClr val="bg1"/>
                </a:solidFill>
              </a:rPr>
              <a:t>Data</a:t>
            </a:r>
          </a:p>
          <a:p>
            <a:pPr>
              <a:lnSpc>
                <a:spcPct val="100000"/>
              </a:lnSpc>
            </a:pPr>
            <a:r>
              <a:rPr lang="en-US" b="1">
                <a:solidFill>
                  <a:schemeClr val="bg1"/>
                </a:solidFill>
              </a:rPr>
              <a:t>Model</a:t>
            </a:r>
          </a:p>
        </p:txBody>
      </p:sp>
      <p:pic>
        <p:nvPicPr>
          <p:cNvPr id="896037" name="Picture 3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625" y="4056063"/>
            <a:ext cx="74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6038" name="Picture 3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5000" y="5688013"/>
            <a:ext cx="904875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6039" name="Picture 3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gray">
          <a:xfrm>
            <a:off x="7748588" y="2427288"/>
            <a:ext cx="1016000" cy="676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896040" name="Picture 40" descr="Dial 31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gray">
          <a:xfrm>
            <a:off x="7885113" y="4506913"/>
            <a:ext cx="744537" cy="744537"/>
          </a:xfrm>
          <a:prstGeom prst="rect">
            <a:avLst/>
          </a:prstGeom>
          <a:noFill/>
        </p:spPr>
      </p:pic>
      <p:pic>
        <p:nvPicPr>
          <p:cNvPr id="896041" name="Picture 41" descr="agencies_intro"/>
          <p:cNvPicPr>
            <a:picLocks noChangeAspect="1" noChangeArrowheads="1"/>
          </p:cNvPicPr>
          <p:nvPr/>
        </p:nvPicPr>
        <p:blipFill>
          <a:blip r:embed="rId11"/>
          <a:srcRect r="28667"/>
          <a:stretch>
            <a:fillRect/>
          </a:stretch>
        </p:blipFill>
        <p:spPr bwMode="auto">
          <a:xfrm>
            <a:off x="7577138" y="3516313"/>
            <a:ext cx="13589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6042" name="Text Box 42"/>
          <p:cNvSpPr txBox="1">
            <a:spLocks noChangeArrowheads="1"/>
          </p:cNvSpPr>
          <p:nvPr/>
        </p:nvSpPr>
        <p:spPr bwMode="auto">
          <a:xfrm>
            <a:off x="7859713" y="2171700"/>
            <a:ext cx="8937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400" b="1"/>
              <a:t>City Hall</a:t>
            </a:r>
          </a:p>
        </p:txBody>
      </p:sp>
      <p:sp>
        <p:nvSpPr>
          <p:cNvPr id="896043" name="Text Box 43"/>
          <p:cNvSpPr txBox="1">
            <a:spLocks noChangeArrowheads="1"/>
          </p:cNvSpPr>
          <p:nvPr/>
        </p:nvSpPr>
        <p:spPr bwMode="auto">
          <a:xfrm>
            <a:off x="7826375" y="3259138"/>
            <a:ext cx="971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400" b="1"/>
              <a:t>Agencies</a:t>
            </a:r>
          </a:p>
        </p:txBody>
      </p:sp>
      <p:sp>
        <p:nvSpPr>
          <p:cNvPr id="896044" name="Text Box 44"/>
          <p:cNvSpPr txBox="1">
            <a:spLocks noChangeArrowheads="1"/>
          </p:cNvSpPr>
          <p:nvPr/>
        </p:nvSpPr>
        <p:spPr bwMode="auto">
          <a:xfrm>
            <a:off x="7562850" y="4235450"/>
            <a:ext cx="1581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400" b="1"/>
              <a:t>3-1-1 Operations</a:t>
            </a:r>
          </a:p>
        </p:txBody>
      </p:sp>
      <p:sp>
        <p:nvSpPr>
          <p:cNvPr id="896045" name="Freeform 45"/>
          <p:cNvSpPr>
            <a:spLocks/>
          </p:cNvSpPr>
          <p:nvPr/>
        </p:nvSpPr>
        <p:spPr bwMode="auto">
          <a:xfrm>
            <a:off x="6700838" y="2247900"/>
            <a:ext cx="174625" cy="44148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6" y="0"/>
              </a:cxn>
              <a:cxn ang="0">
                <a:pos x="116" y="1766"/>
              </a:cxn>
              <a:cxn ang="0">
                <a:pos x="11" y="1766"/>
              </a:cxn>
            </a:cxnLst>
            <a:rect l="0" t="0" r="r" b="b"/>
            <a:pathLst>
              <a:path w="116" h="1766">
                <a:moveTo>
                  <a:pt x="0" y="0"/>
                </a:moveTo>
                <a:lnTo>
                  <a:pt x="116" y="0"/>
                </a:lnTo>
                <a:lnTo>
                  <a:pt x="116" y="1766"/>
                </a:lnTo>
                <a:lnTo>
                  <a:pt x="11" y="1766"/>
                </a:lnTo>
              </a:path>
            </a:pathLst>
          </a:custGeom>
          <a:noFill/>
          <a:ln w="28575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46" name="Freeform 46"/>
          <p:cNvSpPr>
            <a:spLocks/>
          </p:cNvSpPr>
          <p:nvPr/>
        </p:nvSpPr>
        <p:spPr bwMode="auto">
          <a:xfrm flipH="1">
            <a:off x="7188200" y="3671888"/>
            <a:ext cx="195263" cy="10271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6" y="0"/>
              </a:cxn>
              <a:cxn ang="0">
                <a:pos x="116" y="1766"/>
              </a:cxn>
              <a:cxn ang="0">
                <a:pos x="11" y="1766"/>
              </a:cxn>
            </a:cxnLst>
            <a:rect l="0" t="0" r="r" b="b"/>
            <a:pathLst>
              <a:path w="116" h="1766">
                <a:moveTo>
                  <a:pt x="0" y="0"/>
                </a:moveTo>
                <a:lnTo>
                  <a:pt x="116" y="0"/>
                </a:lnTo>
                <a:lnTo>
                  <a:pt x="116" y="1766"/>
                </a:lnTo>
                <a:lnTo>
                  <a:pt x="11" y="1766"/>
                </a:lnTo>
              </a:path>
            </a:pathLst>
          </a:custGeom>
          <a:noFill/>
          <a:ln w="28575" cap="flat" cmpd="sng">
            <a:solidFill>
              <a:srgbClr val="80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47" name="Freeform 47"/>
          <p:cNvSpPr>
            <a:spLocks/>
          </p:cNvSpPr>
          <p:nvPr/>
        </p:nvSpPr>
        <p:spPr bwMode="auto">
          <a:xfrm flipH="1">
            <a:off x="7188200" y="2617788"/>
            <a:ext cx="185738" cy="34178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6" y="0"/>
              </a:cxn>
              <a:cxn ang="0">
                <a:pos x="116" y="1766"/>
              </a:cxn>
              <a:cxn ang="0">
                <a:pos x="11" y="1766"/>
              </a:cxn>
            </a:cxnLst>
            <a:rect l="0" t="0" r="r" b="b"/>
            <a:pathLst>
              <a:path w="116" h="1766">
                <a:moveTo>
                  <a:pt x="0" y="0"/>
                </a:moveTo>
                <a:lnTo>
                  <a:pt x="116" y="0"/>
                </a:lnTo>
                <a:lnTo>
                  <a:pt x="116" y="1766"/>
                </a:lnTo>
                <a:lnTo>
                  <a:pt x="11" y="1766"/>
                </a:lnTo>
              </a:path>
            </a:pathLst>
          </a:custGeom>
          <a:noFill/>
          <a:ln w="28575" cap="flat" cmpd="sng">
            <a:solidFill>
              <a:srgbClr val="80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48" name="Line 48"/>
          <p:cNvSpPr>
            <a:spLocks noChangeShapeType="1"/>
          </p:cNvSpPr>
          <p:nvPr/>
        </p:nvSpPr>
        <p:spPr bwMode="auto">
          <a:xfrm>
            <a:off x="6875463" y="4279900"/>
            <a:ext cx="304800" cy="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 type="none" w="sm" len="sm"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896049" name="Picture 4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gray">
          <a:xfrm>
            <a:off x="7718425" y="5800725"/>
            <a:ext cx="1054100" cy="7762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896050" name="Text Box 50"/>
          <p:cNvSpPr txBox="1">
            <a:spLocks noChangeArrowheads="1"/>
          </p:cNvSpPr>
          <p:nvPr/>
        </p:nvSpPr>
        <p:spPr bwMode="auto">
          <a:xfrm>
            <a:off x="7894638" y="5500688"/>
            <a:ext cx="700087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265" tIns="30632" rIns="61265" bIns="30632"/>
          <a:lstStyle/>
          <a:p>
            <a:pPr algn="l">
              <a:lnSpc>
                <a:spcPct val="100000"/>
              </a:lnSpc>
            </a:pPr>
            <a:r>
              <a:rPr lang="en-US" sz="1400" b="1">
                <a:solidFill>
                  <a:srgbClr val="000000"/>
                </a:solidFill>
              </a:rPr>
              <a:t>Public</a:t>
            </a:r>
            <a:endParaRPr lang="en-US" sz="1400" b="1"/>
          </a:p>
        </p:txBody>
      </p:sp>
      <p:pic>
        <p:nvPicPr>
          <p:cNvPr id="896051" name="Picture 5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80988" y="5664200"/>
            <a:ext cx="73501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6052" name="Picture 5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9688" y="5133975"/>
            <a:ext cx="91598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6053" name="Picture 53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38" y="4241800"/>
            <a:ext cx="704850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6054" name="Picture 54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3500" y="3738563"/>
            <a:ext cx="66675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96055" name="Line 55"/>
          <p:cNvSpPr>
            <a:spLocks noChangeShapeType="1"/>
          </p:cNvSpPr>
          <p:nvPr/>
        </p:nvSpPr>
        <p:spPr bwMode="auto">
          <a:xfrm>
            <a:off x="1403350" y="3621088"/>
            <a:ext cx="0" cy="1757362"/>
          </a:xfrm>
          <a:prstGeom prst="line">
            <a:avLst/>
          </a:prstGeom>
          <a:noFill/>
          <a:ln w="28575">
            <a:solidFill>
              <a:srgbClr val="336699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896056" name="Picture 56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50875" y="4643438"/>
            <a:ext cx="7127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96057" name="Line 57"/>
          <p:cNvSpPr>
            <a:spLocks noChangeShapeType="1"/>
          </p:cNvSpPr>
          <p:nvPr/>
        </p:nvSpPr>
        <p:spPr bwMode="auto">
          <a:xfrm>
            <a:off x="41275" y="2014538"/>
            <a:ext cx="8991600" cy="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96058" name="Text Box 58"/>
          <p:cNvSpPr txBox="1">
            <a:spLocks noChangeArrowheads="1"/>
          </p:cNvSpPr>
          <p:nvPr/>
        </p:nvSpPr>
        <p:spPr bwMode="auto">
          <a:xfrm>
            <a:off x="590550" y="1373188"/>
            <a:ext cx="158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800" b="1">
                <a:solidFill>
                  <a:srgbClr val="B2B2B2"/>
                </a:solidFill>
              </a:rPr>
              <a:t>Management</a:t>
            </a:r>
          </a:p>
          <a:p>
            <a:pPr>
              <a:lnSpc>
                <a:spcPct val="100000"/>
              </a:lnSpc>
            </a:pPr>
            <a:r>
              <a:rPr lang="en-US" sz="1800" b="1">
                <a:solidFill>
                  <a:srgbClr val="B2B2B2"/>
                </a:solidFill>
              </a:rPr>
              <a:t>Information</a:t>
            </a:r>
          </a:p>
        </p:txBody>
      </p:sp>
      <p:sp>
        <p:nvSpPr>
          <p:cNvPr id="896059" name="Text Box 59"/>
          <p:cNvSpPr txBox="1">
            <a:spLocks noChangeArrowheads="1"/>
          </p:cNvSpPr>
          <p:nvPr/>
        </p:nvSpPr>
        <p:spPr bwMode="auto">
          <a:xfrm>
            <a:off x="3641725" y="1373188"/>
            <a:ext cx="1758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800" b="1"/>
              <a:t>Enterprise</a:t>
            </a:r>
          </a:p>
          <a:p>
            <a:pPr>
              <a:lnSpc>
                <a:spcPct val="100000"/>
              </a:lnSpc>
            </a:pPr>
            <a:r>
              <a:rPr lang="en-US" sz="1800" b="1"/>
              <a:t>BI Capabilities</a:t>
            </a:r>
          </a:p>
        </p:txBody>
      </p:sp>
      <p:sp>
        <p:nvSpPr>
          <p:cNvPr id="896060" name="Text Box 60"/>
          <p:cNvSpPr txBox="1">
            <a:spLocks noChangeArrowheads="1"/>
          </p:cNvSpPr>
          <p:nvPr/>
        </p:nvSpPr>
        <p:spPr bwMode="auto">
          <a:xfrm>
            <a:off x="7127875" y="1647825"/>
            <a:ext cx="1339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800" b="1">
                <a:solidFill>
                  <a:srgbClr val="B2B2B2"/>
                </a:solidFill>
              </a:rPr>
              <a:t>Audiences</a:t>
            </a:r>
          </a:p>
        </p:txBody>
      </p:sp>
      <p:pic>
        <p:nvPicPr>
          <p:cNvPr id="896061" name="Picture 61"/>
          <p:cNvPicPr>
            <a:picLocks noChangeAspect="1" noChangeArrowheads="1"/>
          </p:cNvPicPr>
          <p:nvPr/>
        </p:nvPicPr>
        <p:blipFill>
          <a:blip r:embed="rId18"/>
          <a:srcRect r="-23346" b="87462"/>
          <a:stretch>
            <a:fillRect/>
          </a:stretch>
        </p:blipFill>
        <p:spPr bwMode="auto">
          <a:xfrm>
            <a:off x="2570163" y="1366838"/>
            <a:ext cx="503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96062" name="Picture 62"/>
          <p:cNvPicPr>
            <a:picLocks noChangeAspect="1" noChangeArrowheads="1"/>
          </p:cNvPicPr>
          <p:nvPr/>
        </p:nvPicPr>
        <p:blipFill>
          <a:blip r:embed="rId18"/>
          <a:srcRect r="-23346" b="87462"/>
          <a:stretch>
            <a:fillRect/>
          </a:stretch>
        </p:blipFill>
        <p:spPr bwMode="auto">
          <a:xfrm>
            <a:off x="6780213" y="1366838"/>
            <a:ext cx="503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7A6C9D-23CF-4D41-A229-4FF64F9925AC}" type="slidenum">
              <a:rPr lang="en-US"/>
              <a:pPr/>
              <a:t>19</a:t>
            </a:fld>
            <a:endParaRPr lang="en-US"/>
          </a:p>
        </p:txBody>
      </p:sp>
      <p:sp>
        <p:nvSpPr>
          <p:cNvPr id="897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NYC Citywide Performance Reporting (CPR)</a:t>
            </a:r>
          </a:p>
        </p:txBody>
      </p:sp>
      <p:sp>
        <p:nvSpPr>
          <p:cNvPr id="897027" name="Rectangle 3"/>
          <p:cNvSpPr>
            <a:spLocks noChangeArrowheads="1"/>
          </p:cNvSpPr>
          <p:nvPr/>
        </p:nvSpPr>
        <p:spPr bwMode="auto">
          <a:xfrm>
            <a:off x="80963" y="1679575"/>
            <a:ext cx="8940800" cy="42291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897028" name="Picture 4"/>
          <p:cNvPicPr>
            <a:picLocks noChangeAspect="1" noChangeArrowheads="1"/>
          </p:cNvPicPr>
          <p:nvPr/>
        </p:nvPicPr>
        <p:blipFill>
          <a:blip r:embed="rId3"/>
          <a:srcRect r="6638"/>
          <a:stretch>
            <a:fillRect/>
          </a:stretch>
        </p:blipFill>
        <p:spPr bwMode="auto">
          <a:xfrm>
            <a:off x="6107113" y="2735263"/>
            <a:ext cx="294640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7029" name="Picture 5"/>
          <p:cNvPicPr>
            <a:picLocks noChangeAspect="1" noChangeArrowheads="1"/>
          </p:cNvPicPr>
          <p:nvPr/>
        </p:nvPicPr>
        <p:blipFill>
          <a:blip r:embed="rId4"/>
          <a:srcRect b="86264"/>
          <a:stretch>
            <a:fillRect/>
          </a:stretch>
        </p:blipFill>
        <p:spPr bwMode="auto">
          <a:xfrm>
            <a:off x="101600" y="2814638"/>
            <a:ext cx="5967413" cy="28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897030" name="Group 6"/>
          <p:cNvGrpSpPr>
            <a:grpSpLocks/>
          </p:cNvGrpSpPr>
          <p:nvPr/>
        </p:nvGrpSpPr>
        <p:grpSpPr bwMode="auto">
          <a:xfrm>
            <a:off x="5957888" y="3175000"/>
            <a:ext cx="3087687" cy="3186113"/>
            <a:chOff x="3753" y="2000"/>
            <a:chExt cx="1945" cy="1925"/>
          </a:xfrm>
        </p:grpSpPr>
        <p:pic>
          <p:nvPicPr>
            <p:cNvPr id="897031" name="Picture 7"/>
            <p:cNvPicPr>
              <a:picLocks noChangeAspect="1" noChangeArrowheads="1"/>
            </p:cNvPicPr>
            <p:nvPr/>
          </p:nvPicPr>
          <p:blipFill>
            <a:blip r:embed="rId5"/>
            <a:srcRect t="53775" r="11565"/>
            <a:stretch>
              <a:fillRect/>
            </a:stretch>
          </p:blipFill>
          <p:spPr bwMode="auto">
            <a:xfrm>
              <a:off x="3753" y="2956"/>
              <a:ext cx="1945" cy="96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pic>
          <p:nvPicPr>
            <p:cNvPr id="897032" name="Picture 8"/>
            <p:cNvPicPr>
              <a:picLocks noChangeAspect="1" noChangeArrowheads="1"/>
            </p:cNvPicPr>
            <p:nvPr/>
          </p:nvPicPr>
          <p:blipFill>
            <a:blip r:embed="rId5"/>
            <a:srcRect r="7002" b="44740"/>
            <a:stretch>
              <a:fillRect/>
            </a:stretch>
          </p:blipFill>
          <p:spPr bwMode="auto">
            <a:xfrm>
              <a:off x="3848" y="2000"/>
              <a:ext cx="1833" cy="10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pic>
        <p:nvPicPr>
          <p:cNvPr id="897033" name="Picture 9"/>
          <p:cNvPicPr>
            <a:picLocks noChangeAspect="1" noChangeArrowheads="1"/>
          </p:cNvPicPr>
          <p:nvPr/>
        </p:nvPicPr>
        <p:blipFill>
          <a:blip r:embed="rId4"/>
          <a:srcRect l="4707" t="12981" r="4474"/>
          <a:stretch>
            <a:fillRect/>
          </a:stretch>
        </p:blipFill>
        <p:spPr bwMode="auto">
          <a:xfrm>
            <a:off x="130175" y="3165475"/>
            <a:ext cx="5816600" cy="2043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897034" name="Group 10"/>
          <p:cNvGrpSpPr>
            <a:grpSpLocks/>
          </p:cNvGrpSpPr>
          <p:nvPr/>
        </p:nvGrpSpPr>
        <p:grpSpPr bwMode="auto">
          <a:xfrm>
            <a:off x="84138" y="1535113"/>
            <a:ext cx="8947150" cy="1200150"/>
            <a:chOff x="53" y="967"/>
            <a:chExt cx="5636" cy="756"/>
          </a:xfrm>
        </p:grpSpPr>
        <p:pic>
          <p:nvPicPr>
            <p:cNvPr id="897035" name="Picture 11"/>
            <p:cNvPicPr>
              <a:picLocks noChangeAspect="1" noChangeArrowheads="1"/>
            </p:cNvPicPr>
            <p:nvPr/>
          </p:nvPicPr>
          <p:blipFill>
            <a:blip r:embed="rId6"/>
            <a:srcRect r="1822" b="-4469"/>
            <a:stretch>
              <a:fillRect/>
            </a:stretch>
          </p:blipFill>
          <p:spPr bwMode="auto">
            <a:xfrm>
              <a:off x="55" y="1536"/>
              <a:ext cx="4635" cy="1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pic>
          <p:nvPicPr>
            <p:cNvPr id="897036" name="Picture 1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3" y="967"/>
              <a:ext cx="5636" cy="5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pic>
          <p:nvPicPr>
            <p:cNvPr id="897037" name="Picture 13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754" y="989"/>
              <a:ext cx="4899" cy="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</p:grpSp>
      <p:sp>
        <p:nvSpPr>
          <p:cNvPr id="897038" name="AutoShape 14"/>
          <p:cNvSpPr>
            <a:spLocks noChangeArrowheads="1"/>
          </p:cNvSpPr>
          <p:nvPr/>
        </p:nvSpPr>
        <p:spPr bwMode="auto">
          <a:xfrm>
            <a:off x="188913" y="5213350"/>
            <a:ext cx="3084512" cy="1301750"/>
          </a:xfrm>
          <a:prstGeom prst="wedgeRectCallout">
            <a:avLst>
              <a:gd name="adj1" fmla="val 59880"/>
              <a:gd name="adj2" fmla="val -114389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en-US" sz="1600" b="1"/>
              <a:t>Summarize critical citywide metrics by functional area.  Drill through to investigate details, declining indicators, etc.</a:t>
            </a:r>
          </a:p>
        </p:txBody>
      </p:sp>
      <p:sp>
        <p:nvSpPr>
          <p:cNvPr id="897039" name="AutoShape 15"/>
          <p:cNvSpPr>
            <a:spLocks noChangeArrowheads="1"/>
          </p:cNvSpPr>
          <p:nvPr/>
        </p:nvSpPr>
        <p:spPr bwMode="auto">
          <a:xfrm>
            <a:off x="3479800" y="5491163"/>
            <a:ext cx="2352675" cy="1301750"/>
          </a:xfrm>
          <a:prstGeom prst="wedgeRectCallout">
            <a:avLst>
              <a:gd name="adj1" fmla="val 65653"/>
              <a:gd name="adj2" fmla="val -37926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en-US" sz="1600" b="1"/>
              <a:t>Quick performance summary based on filtered metrics.   Allows drill through.</a:t>
            </a:r>
          </a:p>
        </p:txBody>
      </p:sp>
      <p:pic>
        <p:nvPicPr>
          <p:cNvPr id="897040" name="Picture 1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37100" y="1860550"/>
            <a:ext cx="4294188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7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8970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897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8970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97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9" presetClass="emph" presetSubtype="0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8970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2" dur="indefinite"/>
                                        <p:tgtEl>
                                          <p:spTgt spid="897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89703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7038" grpId="0" animBg="1"/>
      <p:bldP spid="897038" grpId="1" animBg="1"/>
      <p:bldP spid="897038" grpId="2"/>
      <p:bldP spid="897039" grpId="0" animBg="1"/>
      <p:bldP spid="897039" grpId="1" animBg="1"/>
      <p:bldP spid="897039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C5274-C956-4E05-9BD3-C71A63DC553A}" type="slidenum">
              <a:rPr lang="en-US"/>
              <a:pPr/>
              <a:t>20</a:t>
            </a:fld>
            <a:endParaRPr lang="en-US"/>
          </a:p>
        </p:txBody>
      </p:sp>
      <p:sp>
        <p:nvSpPr>
          <p:cNvPr id="898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NYC Citywide Performance Reporting (CPR)</a:t>
            </a:r>
          </a:p>
        </p:txBody>
      </p:sp>
      <p:sp>
        <p:nvSpPr>
          <p:cNvPr id="898051" name="Rectangle 3"/>
          <p:cNvSpPr>
            <a:spLocks noChangeArrowheads="1"/>
          </p:cNvSpPr>
          <p:nvPr/>
        </p:nvSpPr>
        <p:spPr bwMode="auto">
          <a:xfrm>
            <a:off x="685800" y="1933575"/>
            <a:ext cx="7526338" cy="4570413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898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975" y="2673350"/>
            <a:ext cx="3219450" cy="2119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3" name="Picture 5"/>
          <p:cNvPicPr>
            <a:picLocks noChangeAspect="1" noChangeArrowheads="1"/>
          </p:cNvPicPr>
          <p:nvPr/>
        </p:nvPicPr>
        <p:blipFill>
          <a:blip r:embed="rId3"/>
          <a:srcRect b="90787"/>
          <a:stretch>
            <a:fillRect/>
          </a:stretch>
        </p:blipFill>
        <p:spPr bwMode="auto">
          <a:xfrm>
            <a:off x="146050" y="2620963"/>
            <a:ext cx="3840163" cy="233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1439863"/>
            <a:ext cx="8786813" cy="9128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5" name="Picture 7"/>
          <p:cNvPicPr>
            <a:picLocks noChangeAspect="1" noChangeArrowheads="1"/>
          </p:cNvPicPr>
          <p:nvPr/>
        </p:nvPicPr>
        <p:blipFill>
          <a:blip r:embed="rId5"/>
          <a:srcRect b="23422"/>
          <a:stretch>
            <a:fillRect/>
          </a:stretch>
        </p:blipFill>
        <p:spPr bwMode="auto">
          <a:xfrm>
            <a:off x="4468813" y="2711450"/>
            <a:ext cx="4032250" cy="1550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6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54113" y="1463675"/>
            <a:ext cx="7777162" cy="146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7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05438" y="6061075"/>
            <a:ext cx="2938462" cy="468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8" name="Picture 10"/>
          <p:cNvPicPr>
            <a:picLocks noChangeAspect="1" noChangeArrowheads="1"/>
          </p:cNvPicPr>
          <p:nvPr/>
        </p:nvPicPr>
        <p:blipFill>
          <a:blip r:embed="rId8"/>
          <a:srcRect b="37471"/>
          <a:stretch>
            <a:fillRect/>
          </a:stretch>
        </p:blipFill>
        <p:spPr bwMode="auto">
          <a:xfrm>
            <a:off x="763588" y="6097588"/>
            <a:ext cx="3140075" cy="43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59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4150" y="2352675"/>
            <a:ext cx="7127875" cy="222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0" name="Picture 12"/>
          <p:cNvPicPr>
            <a:picLocks noChangeAspect="1" noChangeArrowheads="1"/>
          </p:cNvPicPr>
          <p:nvPr/>
        </p:nvPicPr>
        <p:blipFill>
          <a:blip r:embed="rId5"/>
          <a:srcRect r="11969" b="90236"/>
          <a:stretch>
            <a:fillRect/>
          </a:stretch>
        </p:blipFill>
        <p:spPr bwMode="auto">
          <a:xfrm>
            <a:off x="4384675" y="2660650"/>
            <a:ext cx="4214813" cy="234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1" name="Picture 13"/>
          <p:cNvPicPr>
            <a:picLocks noChangeAspect="1" noChangeArrowheads="1"/>
          </p:cNvPicPr>
          <p:nvPr/>
        </p:nvPicPr>
        <p:blipFill>
          <a:blip r:embed="rId10"/>
          <a:srcRect r="-5949" b="88608"/>
          <a:stretch>
            <a:fillRect/>
          </a:stretch>
        </p:blipFill>
        <p:spPr bwMode="auto">
          <a:xfrm>
            <a:off x="4376738" y="4487863"/>
            <a:ext cx="41275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2" name="Picture 14"/>
          <p:cNvPicPr>
            <a:picLocks noChangeAspect="1" noChangeArrowheads="1"/>
          </p:cNvPicPr>
          <p:nvPr/>
        </p:nvPicPr>
        <p:blipFill>
          <a:blip r:embed="rId11"/>
          <a:srcRect r="5595" b="90591"/>
          <a:stretch>
            <a:fillRect/>
          </a:stretch>
        </p:blipFill>
        <p:spPr bwMode="auto">
          <a:xfrm>
            <a:off x="165100" y="4506913"/>
            <a:ext cx="3910013" cy="255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3" name="Picture 15"/>
          <p:cNvPicPr>
            <a:picLocks noChangeAspect="1" noChangeArrowheads="1"/>
          </p:cNvPicPr>
          <p:nvPr/>
        </p:nvPicPr>
        <p:blipFill>
          <a:blip r:embed="rId11"/>
          <a:srcRect l="24126" t="15880" b="32724"/>
          <a:stretch>
            <a:fillRect/>
          </a:stretch>
        </p:blipFill>
        <p:spPr bwMode="auto">
          <a:xfrm>
            <a:off x="476250" y="4694238"/>
            <a:ext cx="3033713" cy="1346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4" name="Picture 16"/>
          <p:cNvPicPr>
            <a:picLocks noChangeAspect="1" noChangeArrowheads="1"/>
          </p:cNvPicPr>
          <p:nvPr/>
        </p:nvPicPr>
        <p:blipFill>
          <a:blip r:embed="rId10"/>
          <a:srcRect l="19321" t="15109" b="23239"/>
          <a:stretch>
            <a:fillRect/>
          </a:stretch>
        </p:blipFill>
        <p:spPr bwMode="auto">
          <a:xfrm>
            <a:off x="5056188" y="4713288"/>
            <a:ext cx="2654300" cy="1379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5" name="Picture 17"/>
          <p:cNvPicPr>
            <a:picLocks noChangeAspect="1" noChangeArrowheads="1"/>
          </p:cNvPicPr>
          <p:nvPr/>
        </p:nvPicPr>
        <p:blipFill>
          <a:blip r:embed="rId10"/>
          <a:srcRect l="42014" t="-540" r="-5949" b="88608"/>
          <a:stretch>
            <a:fillRect/>
          </a:stretch>
        </p:blipFill>
        <p:spPr bwMode="auto">
          <a:xfrm>
            <a:off x="6365875" y="4473575"/>
            <a:ext cx="2490788" cy="315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898066" name="Picture 18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665663" y="1736725"/>
            <a:ext cx="4294187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98067" name="Rectangle 19"/>
          <p:cNvSpPr>
            <a:spLocks noChangeArrowheads="1"/>
          </p:cNvSpPr>
          <p:nvPr/>
        </p:nvSpPr>
        <p:spPr bwMode="auto">
          <a:xfrm>
            <a:off x="139700" y="2614613"/>
            <a:ext cx="941388" cy="1571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98068" name="Text Box 20"/>
          <p:cNvSpPr txBox="1">
            <a:spLocks noChangeArrowheads="1"/>
          </p:cNvSpPr>
          <p:nvPr/>
        </p:nvSpPr>
        <p:spPr bwMode="auto">
          <a:xfrm>
            <a:off x="109538" y="2547938"/>
            <a:ext cx="14557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336699"/>
                </a:solidFill>
                <a:latin typeface="Tahoma" pitchFamily="34" charset="0"/>
              </a:rPr>
              <a:t>Trend Over Time</a:t>
            </a:r>
          </a:p>
        </p:txBody>
      </p:sp>
      <p:sp>
        <p:nvSpPr>
          <p:cNvPr id="898069" name="Rectangle 21"/>
          <p:cNvSpPr>
            <a:spLocks noChangeArrowheads="1"/>
          </p:cNvSpPr>
          <p:nvPr/>
        </p:nvSpPr>
        <p:spPr bwMode="auto">
          <a:xfrm>
            <a:off x="4381500" y="2622550"/>
            <a:ext cx="941388" cy="1571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98070" name="Text Box 22"/>
          <p:cNvSpPr txBox="1">
            <a:spLocks noChangeArrowheads="1"/>
          </p:cNvSpPr>
          <p:nvPr/>
        </p:nvSpPr>
        <p:spPr bwMode="auto">
          <a:xfrm>
            <a:off x="4351338" y="2555875"/>
            <a:ext cx="12779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336699"/>
                </a:solidFill>
                <a:latin typeface="Tahoma" pitchFamily="34" charset="0"/>
              </a:rPr>
              <a:t>Biggest Mover</a:t>
            </a:r>
          </a:p>
        </p:txBody>
      </p:sp>
      <p:sp>
        <p:nvSpPr>
          <p:cNvPr id="898071" name="Rectangle 23"/>
          <p:cNvSpPr>
            <a:spLocks noChangeArrowheads="1"/>
          </p:cNvSpPr>
          <p:nvPr/>
        </p:nvSpPr>
        <p:spPr bwMode="auto">
          <a:xfrm>
            <a:off x="185738" y="4357688"/>
            <a:ext cx="2719387" cy="274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00000"/>
              </a:lnSpc>
            </a:pPr>
            <a:endParaRPr lang="en-US" b="1"/>
          </a:p>
        </p:txBody>
      </p:sp>
      <p:sp>
        <p:nvSpPr>
          <p:cNvPr id="898072" name="Text Box 24"/>
          <p:cNvSpPr txBox="1">
            <a:spLocks noChangeArrowheads="1"/>
          </p:cNvSpPr>
          <p:nvPr/>
        </p:nvSpPr>
        <p:spPr bwMode="auto">
          <a:xfrm>
            <a:off x="142875" y="4403725"/>
            <a:ext cx="2705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336699"/>
                </a:solidFill>
                <a:latin typeface="Tahoma" pitchFamily="34" charset="0"/>
              </a:rPr>
              <a:t>Call Resolution (Previous Month)</a:t>
            </a:r>
          </a:p>
        </p:txBody>
      </p:sp>
      <p:sp>
        <p:nvSpPr>
          <p:cNvPr id="898073" name="Rectangle 25"/>
          <p:cNvSpPr>
            <a:spLocks noChangeArrowheads="1"/>
          </p:cNvSpPr>
          <p:nvPr/>
        </p:nvSpPr>
        <p:spPr bwMode="auto">
          <a:xfrm>
            <a:off x="4386263" y="4378325"/>
            <a:ext cx="27193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00000"/>
              </a:lnSpc>
            </a:pPr>
            <a:endParaRPr lang="en-US" b="1"/>
          </a:p>
        </p:txBody>
      </p:sp>
      <p:sp>
        <p:nvSpPr>
          <p:cNvPr id="898074" name="Text Box 26"/>
          <p:cNvSpPr txBox="1">
            <a:spLocks noChangeArrowheads="1"/>
          </p:cNvSpPr>
          <p:nvPr/>
        </p:nvSpPr>
        <p:spPr bwMode="auto">
          <a:xfrm>
            <a:off x="4356100" y="4432300"/>
            <a:ext cx="2511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336699"/>
                </a:solidFill>
                <a:latin typeface="Tahoma" pitchFamily="34" charset="0"/>
              </a:rPr>
              <a:t>Call Resolution (Previous Day)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4459B-8599-462D-BEC8-60F524B5A964}" type="slidenum">
              <a:rPr lang="en-US"/>
              <a:pPr/>
              <a:t>21</a:t>
            </a:fld>
            <a:endParaRPr lang="en-US"/>
          </a:p>
        </p:txBody>
      </p:sp>
      <p:sp>
        <p:nvSpPr>
          <p:cNvPr id="899074" name="Rectangle 2"/>
          <p:cNvSpPr>
            <a:spLocks noChangeArrowheads="1"/>
          </p:cNvSpPr>
          <p:nvPr/>
        </p:nvSpPr>
        <p:spPr bwMode="auto">
          <a:xfrm>
            <a:off x="141288" y="2046288"/>
            <a:ext cx="8866187" cy="3849687"/>
          </a:xfrm>
          <a:prstGeom prst="rect">
            <a:avLst/>
          </a:prstGeom>
          <a:solidFill>
            <a:schemeClr val="bg1"/>
          </a:solidFill>
          <a:ln w="12700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90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Citywide Performance Reporting (CPR) </a:t>
            </a:r>
            <a:endParaRPr lang="en-US">
              <a:solidFill>
                <a:srgbClr val="FFCC00"/>
              </a:solidFill>
            </a:endParaRPr>
          </a:p>
        </p:txBody>
      </p:sp>
      <p:sp>
        <p:nvSpPr>
          <p:cNvPr id="899076" name="Rectangle 4"/>
          <p:cNvSpPr>
            <a:spLocks noChangeArrowheads="1"/>
          </p:cNvSpPr>
          <p:nvPr/>
        </p:nvSpPr>
        <p:spPr bwMode="auto">
          <a:xfrm>
            <a:off x="158750" y="2130425"/>
            <a:ext cx="8829675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rgbClr val="A50021"/>
              </a:buClr>
              <a:buFont typeface="Wingdings" pitchFamily="2" charset="2"/>
              <a:buChar char="ü"/>
            </a:pPr>
            <a:r>
              <a:rPr lang="en-US" sz="2400">
                <a:solidFill>
                  <a:srgbClr val="003366"/>
                </a:solidFill>
              </a:rPr>
              <a:t>Incorporated into Mayoral Management process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rgbClr val="A50021"/>
              </a:buClr>
              <a:buFont typeface="Wingdings" pitchFamily="2" charset="2"/>
              <a:buChar char="ü"/>
            </a:pPr>
            <a:r>
              <a:rPr lang="en-US" sz="2400">
                <a:solidFill>
                  <a:srgbClr val="003366"/>
                </a:solidFill>
              </a:rPr>
              <a:t>Transparency and Accountability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rgbClr val="A50021"/>
              </a:buClr>
              <a:buFont typeface="Wingdings" pitchFamily="2" charset="2"/>
              <a:buChar char="ü"/>
            </a:pPr>
            <a:r>
              <a:rPr lang="en-US" sz="2400">
                <a:solidFill>
                  <a:srgbClr val="003366"/>
                </a:solidFill>
              </a:rPr>
              <a:t>Increasing the number of Outcome-based Performance Metrics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rgbClr val="A50021"/>
              </a:buClr>
              <a:buFont typeface="Wingdings" pitchFamily="2" charset="2"/>
              <a:buChar char="ü"/>
            </a:pPr>
            <a:r>
              <a:rPr lang="en-US" sz="2400">
                <a:solidFill>
                  <a:srgbClr val="003366"/>
                </a:solidFill>
              </a:rPr>
              <a:t>Trend analysis led to service delivery improvements (e.g., road quality, street cleanliness, 3-1-1 operations)</a:t>
            </a:r>
          </a:p>
          <a:p>
            <a:pPr marL="227013" indent="-227013" algn="l">
              <a:lnSpc>
                <a:spcPct val="95000"/>
              </a:lnSpc>
              <a:spcBef>
                <a:spcPct val="50000"/>
              </a:spcBef>
              <a:buClr>
                <a:srgbClr val="A50021"/>
              </a:buClr>
              <a:buFont typeface="Wingdings" pitchFamily="2" charset="2"/>
              <a:buChar char="ü"/>
            </a:pPr>
            <a:r>
              <a:rPr lang="en-US" sz="2400">
                <a:solidFill>
                  <a:srgbClr val="003366"/>
                </a:solidFill>
              </a:rPr>
              <a:t>Geographic and cross-agency analysis helping to improve service delivery</a:t>
            </a:r>
          </a:p>
        </p:txBody>
      </p:sp>
      <p:sp>
        <p:nvSpPr>
          <p:cNvPr id="899077" name="Rectangle 5"/>
          <p:cNvSpPr>
            <a:spLocks noChangeArrowheads="1"/>
          </p:cNvSpPr>
          <p:nvPr/>
        </p:nvSpPr>
        <p:spPr bwMode="auto">
          <a:xfrm>
            <a:off x="141288" y="1725613"/>
            <a:ext cx="8866187" cy="327025"/>
          </a:xfrm>
          <a:prstGeom prst="rect">
            <a:avLst/>
          </a:prstGeom>
          <a:solidFill>
            <a:srgbClr val="003366"/>
          </a:solidFill>
          <a:ln w="12700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00000"/>
              </a:lnSpc>
            </a:pPr>
            <a:r>
              <a:rPr lang="en-US" sz="2000" b="1">
                <a:solidFill>
                  <a:srgbClr val="FFCC00"/>
                </a:solidFill>
              </a:rPr>
              <a:t>Outcomes To Date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9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9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99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99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907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E8CCBE-7197-4E24-885D-F95D2F259265}" type="slidenum">
              <a:rPr lang="en-US"/>
              <a:pPr/>
              <a:t>22</a:t>
            </a:fld>
            <a:endParaRPr lang="en-US"/>
          </a:p>
        </p:txBody>
      </p:sp>
      <p:sp>
        <p:nvSpPr>
          <p:cNvPr id="90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What’s Next: Geographic Analysis</a:t>
            </a:r>
          </a:p>
        </p:txBody>
      </p:sp>
      <p:pic>
        <p:nvPicPr>
          <p:cNvPr id="900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" y="1608138"/>
            <a:ext cx="8801100" cy="9572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900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" y="2566988"/>
            <a:ext cx="6510338" cy="215900"/>
          </a:xfrm>
          <a:prstGeom prst="rect">
            <a:avLst/>
          </a:prstGeom>
          <a:noFill/>
        </p:spPr>
      </p:pic>
      <p:grpSp>
        <p:nvGrpSpPr>
          <p:cNvPr id="900101" name="Group 5"/>
          <p:cNvGrpSpPr>
            <a:grpSpLocks/>
          </p:cNvGrpSpPr>
          <p:nvPr/>
        </p:nvGrpSpPr>
        <p:grpSpPr bwMode="auto">
          <a:xfrm>
            <a:off x="14288" y="2838450"/>
            <a:ext cx="4043362" cy="3062288"/>
            <a:chOff x="9" y="1804"/>
            <a:chExt cx="2547" cy="1929"/>
          </a:xfrm>
        </p:grpSpPr>
        <p:pic>
          <p:nvPicPr>
            <p:cNvPr id="900102" name="Picture 6"/>
            <p:cNvPicPr>
              <a:picLocks noChangeAspect="1" noChangeArrowheads="1"/>
            </p:cNvPicPr>
            <p:nvPr/>
          </p:nvPicPr>
          <p:blipFill>
            <a:blip r:embed="rId5"/>
            <a:srcRect l="1942" t="33702" r="54369" b="23868"/>
            <a:stretch>
              <a:fillRect/>
            </a:stretch>
          </p:blipFill>
          <p:spPr bwMode="auto">
            <a:xfrm>
              <a:off x="9" y="1804"/>
              <a:ext cx="2547" cy="1929"/>
            </a:xfrm>
            <a:prstGeom prst="rect">
              <a:avLst/>
            </a:prstGeom>
            <a:noFill/>
          </p:spPr>
        </p:pic>
        <p:pic>
          <p:nvPicPr>
            <p:cNvPr id="900103" name="Picture 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63" y="1840"/>
              <a:ext cx="1248" cy="95"/>
            </a:xfrm>
            <a:prstGeom prst="rect">
              <a:avLst/>
            </a:prstGeom>
            <a:noFill/>
          </p:spPr>
        </p:pic>
      </p:grpSp>
      <p:grpSp>
        <p:nvGrpSpPr>
          <p:cNvPr id="900104" name="Group 8"/>
          <p:cNvGrpSpPr>
            <a:grpSpLocks/>
          </p:cNvGrpSpPr>
          <p:nvPr/>
        </p:nvGrpSpPr>
        <p:grpSpPr bwMode="auto">
          <a:xfrm>
            <a:off x="4176713" y="3098800"/>
            <a:ext cx="4589462" cy="3022600"/>
            <a:chOff x="2631" y="1952"/>
            <a:chExt cx="2891" cy="1904"/>
          </a:xfrm>
        </p:grpSpPr>
        <p:sp>
          <p:nvSpPr>
            <p:cNvPr id="900105" name="Oval 9"/>
            <p:cNvSpPr>
              <a:spLocks noChangeArrowheads="1"/>
            </p:cNvSpPr>
            <p:nvPr/>
          </p:nvSpPr>
          <p:spPr bwMode="auto">
            <a:xfrm>
              <a:off x="3744" y="3342"/>
              <a:ext cx="39" cy="38"/>
            </a:xfrm>
            <a:prstGeom prst="ellipse">
              <a:avLst/>
            </a:prstGeom>
            <a:solidFill>
              <a:srgbClr val="FF996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0106" name="Oval 10"/>
            <p:cNvSpPr>
              <a:spLocks noChangeArrowheads="1"/>
            </p:cNvSpPr>
            <p:nvPr/>
          </p:nvSpPr>
          <p:spPr bwMode="auto">
            <a:xfrm>
              <a:off x="3840" y="3150"/>
              <a:ext cx="39" cy="38"/>
            </a:xfrm>
            <a:prstGeom prst="ellipse">
              <a:avLst/>
            </a:prstGeom>
            <a:solidFill>
              <a:srgbClr val="FF996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0107" name="Oval 11"/>
            <p:cNvSpPr>
              <a:spLocks noChangeArrowheads="1"/>
            </p:cNvSpPr>
            <p:nvPr/>
          </p:nvSpPr>
          <p:spPr bwMode="auto">
            <a:xfrm>
              <a:off x="3600" y="3342"/>
              <a:ext cx="39" cy="38"/>
            </a:xfrm>
            <a:prstGeom prst="ellipse">
              <a:avLst/>
            </a:prstGeom>
            <a:solidFill>
              <a:srgbClr val="FF9966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00108" name="Group 12"/>
            <p:cNvGrpSpPr>
              <a:grpSpLocks/>
            </p:cNvGrpSpPr>
            <p:nvPr/>
          </p:nvGrpSpPr>
          <p:grpSpPr bwMode="auto">
            <a:xfrm>
              <a:off x="2631" y="1952"/>
              <a:ext cx="2887" cy="1902"/>
              <a:chOff x="2621" y="1681"/>
              <a:chExt cx="2688" cy="1775"/>
            </a:xfrm>
          </p:grpSpPr>
          <p:pic>
            <p:nvPicPr>
              <p:cNvPr id="900109" name="Picture 13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2621" y="1681"/>
                <a:ext cx="2688" cy="177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900110" name="Oval 14"/>
              <p:cNvSpPr>
                <a:spLocks noChangeArrowheads="1"/>
              </p:cNvSpPr>
              <p:nvPr/>
            </p:nvSpPr>
            <p:spPr bwMode="auto">
              <a:xfrm>
                <a:off x="4493" y="2017"/>
                <a:ext cx="78" cy="7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1" name="Oval 15"/>
              <p:cNvSpPr>
                <a:spLocks noChangeArrowheads="1"/>
              </p:cNvSpPr>
              <p:nvPr/>
            </p:nvSpPr>
            <p:spPr bwMode="auto">
              <a:xfrm>
                <a:off x="4541" y="2161"/>
                <a:ext cx="117" cy="11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2" name="Oval 16"/>
              <p:cNvSpPr>
                <a:spLocks noChangeArrowheads="1"/>
              </p:cNvSpPr>
              <p:nvPr/>
            </p:nvSpPr>
            <p:spPr bwMode="auto">
              <a:xfrm>
                <a:off x="3485" y="3217"/>
                <a:ext cx="156" cy="156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3" name="Oval 17"/>
              <p:cNvSpPr>
                <a:spLocks noChangeArrowheads="1"/>
              </p:cNvSpPr>
              <p:nvPr/>
            </p:nvSpPr>
            <p:spPr bwMode="auto">
              <a:xfrm>
                <a:off x="3437" y="3073"/>
                <a:ext cx="117" cy="11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4" name="Oval 18"/>
              <p:cNvSpPr>
                <a:spLocks noChangeArrowheads="1"/>
              </p:cNvSpPr>
              <p:nvPr/>
            </p:nvSpPr>
            <p:spPr bwMode="auto">
              <a:xfrm>
                <a:off x="3629" y="3121"/>
                <a:ext cx="117" cy="11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5" name="Oval 19"/>
              <p:cNvSpPr>
                <a:spLocks noChangeArrowheads="1"/>
              </p:cNvSpPr>
              <p:nvPr/>
            </p:nvSpPr>
            <p:spPr bwMode="auto">
              <a:xfrm>
                <a:off x="4493" y="3169"/>
                <a:ext cx="117" cy="11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6" name="Oval 20"/>
              <p:cNvSpPr>
                <a:spLocks noChangeArrowheads="1"/>
              </p:cNvSpPr>
              <p:nvPr/>
            </p:nvSpPr>
            <p:spPr bwMode="auto">
              <a:xfrm>
                <a:off x="3581" y="1921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7" name="Oval 21"/>
              <p:cNvSpPr>
                <a:spLocks noChangeArrowheads="1"/>
              </p:cNvSpPr>
              <p:nvPr/>
            </p:nvSpPr>
            <p:spPr bwMode="auto">
              <a:xfrm>
                <a:off x="4493" y="2929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8" name="Oval 22"/>
              <p:cNvSpPr>
                <a:spLocks noChangeArrowheads="1"/>
              </p:cNvSpPr>
              <p:nvPr/>
            </p:nvSpPr>
            <p:spPr bwMode="auto">
              <a:xfrm>
                <a:off x="4061" y="2977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19" name="Oval 23"/>
              <p:cNvSpPr>
                <a:spLocks noChangeArrowheads="1"/>
              </p:cNvSpPr>
              <p:nvPr/>
            </p:nvSpPr>
            <p:spPr bwMode="auto">
              <a:xfrm>
                <a:off x="4397" y="3121"/>
                <a:ext cx="78" cy="7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0" name="Oval 24"/>
              <p:cNvSpPr>
                <a:spLocks noChangeArrowheads="1"/>
              </p:cNvSpPr>
              <p:nvPr/>
            </p:nvSpPr>
            <p:spPr bwMode="auto">
              <a:xfrm>
                <a:off x="4925" y="1777"/>
                <a:ext cx="78" cy="7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1" name="Oval 25"/>
              <p:cNvSpPr>
                <a:spLocks noChangeArrowheads="1"/>
              </p:cNvSpPr>
              <p:nvPr/>
            </p:nvSpPr>
            <p:spPr bwMode="auto">
              <a:xfrm>
                <a:off x="4541" y="3025"/>
                <a:ext cx="78" cy="77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2" name="Oval 26"/>
              <p:cNvSpPr>
                <a:spLocks noChangeArrowheads="1"/>
              </p:cNvSpPr>
              <p:nvPr/>
            </p:nvSpPr>
            <p:spPr bwMode="auto">
              <a:xfrm>
                <a:off x="3725" y="1729"/>
                <a:ext cx="156" cy="156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3" name="Oval 27"/>
              <p:cNvSpPr>
                <a:spLocks noChangeArrowheads="1"/>
              </p:cNvSpPr>
              <p:nvPr/>
            </p:nvSpPr>
            <p:spPr bwMode="auto">
              <a:xfrm>
                <a:off x="4829" y="1921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4" name="Oval 28"/>
              <p:cNvSpPr>
                <a:spLocks noChangeArrowheads="1"/>
              </p:cNvSpPr>
              <p:nvPr/>
            </p:nvSpPr>
            <p:spPr bwMode="auto">
              <a:xfrm>
                <a:off x="4781" y="1825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00125" name="Group 29"/>
            <p:cNvGrpSpPr>
              <a:grpSpLocks/>
            </p:cNvGrpSpPr>
            <p:nvPr/>
          </p:nvGrpSpPr>
          <p:grpSpPr bwMode="auto">
            <a:xfrm>
              <a:off x="5018" y="3324"/>
              <a:ext cx="504" cy="532"/>
              <a:chOff x="5018" y="3324"/>
              <a:chExt cx="504" cy="532"/>
            </a:xfrm>
          </p:grpSpPr>
          <p:sp>
            <p:nvSpPr>
              <p:cNvPr id="900126" name="Oval 30"/>
              <p:cNvSpPr>
                <a:spLocks noChangeArrowheads="1"/>
              </p:cNvSpPr>
              <p:nvPr/>
            </p:nvSpPr>
            <p:spPr bwMode="auto">
              <a:xfrm>
                <a:off x="5021" y="3342"/>
                <a:ext cx="39" cy="38"/>
              </a:xfrm>
              <a:prstGeom prst="ellipse">
                <a:avLst/>
              </a:prstGeom>
              <a:solidFill>
                <a:srgbClr val="FF9966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7" name="Rectangle 31"/>
              <p:cNvSpPr>
                <a:spLocks noChangeArrowheads="1"/>
              </p:cNvSpPr>
              <p:nvPr/>
            </p:nvSpPr>
            <p:spPr bwMode="auto">
              <a:xfrm>
                <a:off x="5018" y="3324"/>
                <a:ext cx="504" cy="53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tIns="0" anchorCtr="1"/>
              <a:lstStyle/>
              <a:p>
                <a:pPr eaLnBrk="1" hangingPunct="1">
                  <a:lnSpc>
                    <a:spcPct val="100000"/>
                  </a:lnSpc>
                </a:pPr>
                <a:r>
                  <a:rPr lang="en-US" sz="1000">
                    <a:latin typeface="Tahoma" pitchFamily="34" charset="0"/>
                  </a:rPr>
                  <a:t>LEGEND</a:t>
                </a:r>
              </a:p>
            </p:txBody>
          </p:sp>
          <p:sp>
            <p:nvSpPr>
              <p:cNvPr id="900128" name="Oval 32"/>
              <p:cNvSpPr>
                <a:spLocks noChangeArrowheads="1"/>
              </p:cNvSpPr>
              <p:nvPr/>
            </p:nvSpPr>
            <p:spPr bwMode="auto">
              <a:xfrm>
                <a:off x="5096" y="3444"/>
                <a:ext cx="35" cy="32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29" name="Rectangle 33"/>
              <p:cNvSpPr>
                <a:spLocks noChangeArrowheads="1"/>
              </p:cNvSpPr>
              <p:nvPr/>
            </p:nvSpPr>
            <p:spPr bwMode="auto">
              <a:xfrm>
                <a:off x="5174" y="3402"/>
                <a:ext cx="121" cy="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74066" tIns="37033" rIns="74066" bIns="37033" anchor="ctr"/>
              <a:lstStyle/>
              <a:p>
                <a:pPr algn="l" eaLnBrk="1" hangingPunct="1">
                  <a:lnSpc>
                    <a:spcPct val="100000"/>
                  </a:lnSpc>
                </a:pPr>
                <a:r>
                  <a:rPr lang="en-US" sz="700">
                    <a:solidFill>
                      <a:srgbClr val="000000"/>
                    </a:solidFill>
                    <a:latin typeface="Tahoma" pitchFamily="34" charset="0"/>
                  </a:rPr>
                  <a:t>1</a:t>
                </a:r>
                <a:endParaRPr lang="en-US" sz="700">
                  <a:latin typeface="Tahoma" pitchFamily="34" charset="0"/>
                </a:endParaRPr>
              </a:p>
            </p:txBody>
          </p:sp>
          <p:sp>
            <p:nvSpPr>
              <p:cNvPr id="900130" name="Oval 34"/>
              <p:cNvSpPr>
                <a:spLocks noChangeArrowheads="1"/>
              </p:cNvSpPr>
              <p:nvPr/>
            </p:nvSpPr>
            <p:spPr bwMode="auto">
              <a:xfrm>
                <a:off x="5079" y="3502"/>
                <a:ext cx="69" cy="66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31" name="Rectangle 35"/>
              <p:cNvSpPr>
                <a:spLocks noChangeArrowheads="1"/>
              </p:cNvSpPr>
              <p:nvPr/>
            </p:nvSpPr>
            <p:spPr bwMode="auto">
              <a:xfrm>
                <a:off x="5174" y="3486"/>
                <a:ext cx="211" cy="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74066" tIns="37033" rIns="74066" bIns="37033" anchor="ctr"/>
              <a:lstStyle/>
              <a:p>
                <a:pPr algn="l" eaLnBrk="1" hangingPunct="1">
                  <a:lnSpc>
                    <a:spcPct val="100000"/>
                  </a:lnSpc>
                </a:pPr>
                <a:r>
                  <a:rPr lang="en-US" sz="700">
                    <a:solidFill>
                      <a:srgbClr val="000000"/>
                    </a:solidFill>
                    <a:latin typeface="Tahoma" pitchFamily="34" charset="0"/>
                  </a:rPr>
                  <a:t>2 - 10</a:t>
                </a:r>
                <a:endParaRPr lang="en-US" sz="700">
                  <a:latin typeface="Tahoma" pitchFamily="34" charset="0"/>
                </a:endParaRPr>
              </a:p>
            </p:txBody>
          </p:sp>
          <p:sp>
            <p:nvSpPr>
              <p:cNvPr id="900132" name="Oval 36"/>
              <p:cNvSpPr>
                <a:spLocks noChangeArrowheads="1"/>
              </p:cNvSpPr>
              <p:nvPr/>
            </p:nvSpPr>
            <p:spPr bwMode="auto">
              <a:xfrm>
                <a:off x="5062" y="3587"/>
                <a:ext cx="104" cy="100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33" name="Rectangle 37"/>
              <p:cNvSpPr>
                <a:spLocks noChangeArrowheads="1"/>
              </p:cNvSpPr>
              <p:nvPr/>
            </p:nvSpPr>
            <p:spPr bwMode="auto">
              <a:xfrm>
                <a:off x="5174" y="3587"/>
                <a:ext cx="211" cy="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74066" tIns="37033" rIns="74066" bIns="37033" anchor="ctr"/>
              <a:lstStyle/>
              <a:p>
                <a:pPr algn="l" eaLnBrk="1" hangingPunct="1">
                  <a:lnSpc>
                    <a:spcPct val="100000"/>
                  </a:lnSpc>
                </a:pPr>
                <a:r>
                  <a:rPr lang="en-US" sz="700">
                    <a:solidFill>
                      <a:srgbClr val="000000"/>
                    </a:solidFill>
                    <a:latin typeface="Tahoma" pitchFamily="34" charset="0"/>
                  </a:rPr>
                  <a:t>11 - 25</a:t>
                </a:r>
                <a:endParaRPr lang="en-US" sz="700">
                  <a:latin typeface="Tahoma" pitchFamily="34" charset="0"/>
                </a:endParaRPr>
              </a:p>
            </p:txBody>
          </p:sp>
          <p:sp>
            <p:nvSpPr>
              <p:cNvPr id="900134" name="Oval 38"/>
              <p:cNvSpPr>
                <a:spLocks noChangeArrowheads="1"/>
              </p:cNvSpPr>
              <p:nvPr/>
            </p:nvSpPr>
            <p:spPr bwMode="auto">
              <a:xfrm>
                <a:off x="5045" y="3707"/>
                <a:ext cx="138" cy="133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0135" name="Rectangle 39"/>
              <p:cNvSpPr>
                <a:spLocks noChangeArrowheads="1"/>
              </p:cNvSpPr>
              <p:nvPr/>
            </p:nvSpPr>
            <p:spPr bwMode="auto">
              <a:xfrm>
                <a:off x="5174" y="3722"/>
                <a:ext cx="282" cy="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74066" tIns="37033" rIns="74066" bIns="37033" anchor="ctr"/>
              <a:lstStyle/>
              <a:p>
                <a:pPr algn="l" eaLnBrk="1" hangingPunct="1">
                  <a:lnSpc>
                    <a:spcPct val="100000"/>
                  </a:lnSpc>
                </a:pPr>
                <a:r>
                  <a:rPr lang="en-US" sz="700">
                    <a:solidFill>
                      <a:srgbClr val="000000"/>
                    </a:solidFill>
                    <a:latin typeface="Tahoma" pitchFamily="34" charset="0"/>
                  </a:rPr>
                  <a:t>25 - 50</a:t>
                </a:r>
                <a:endParaRPr lang="en-US" sz="700">
                  <a:latin typeface="Tahoma" pitchFamily="34" charset="0"/>
                </a:endParaRPr>
              </a:p>
            </p:txBody>
          </p:sp>
        </p:grpSp>
      </p:grpSp>
      <p:sp>
        <p:nvSpPr>
          <p:cNvPr id="900136" name="AutoShape 40"/>
          <p:cNvSpPr>
            <a:spLocks noChangeArrowheads="1"/>
          </p:cNvSpPr>
          <p:nvPr/>
        </p:nvSpPr>
        <p:spPr bwMode="auto">
          <a:xfrm>
            <a:off x="5534025" y="1752600"/>
            <a:ext cx="3084513" cy="960438"/>
          </a:xfrm>
          <a:prstGeom prst="wedgeRectCallout">
            <a:avLst>
              <a:gd name="adj1" fmla="val -151185"/>
              <a:gd name="adj2" fmla="val 122231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en-US" sz="1600" b="1"/>
              <a:t>Drill though the summary query results to produce a map of the spatial query.</a:t>
            </a:r>
          </a:p>
        </p:txBody>
      </p:sp>
      <p:grpSp>
        <p:nvGrpSpPr>
          <p:cNvPr id="900137" name="Group 41"/>
          <p:cNvGrpSpPr>
            <a:grpSpLocks/>
          </p:cNvGrpSpPr>
          <p:nvPr/>
        </p:nvGrpSpPr>
        <p:grpSpPr bwMode="auto">
          <a:xfrm>
            <a:off x="1443038" y="3281363"/>
            <a:ext cx="5035550" cy="1238250"/>
            <a:chOff x="909" y="2067"/>
            <a:chExt cx="3172" cy="780"/>
          </a:xfrm>
        </p:grpSpPr>
        <p:sp>
          <p:nvSpPr>
            <p:cNvPr id="900138" name="Oval 42"/>
            <p:cNvSpPr>
              <a:spLocks noChangeArrowheads="1"/>
            </p:cNvSpPr>
            <p:nvPr/>
          </p:nvSpPr>
          <p:spPr bwMode="auto">
            <a:xfrm>
              <a:off x="909" y="2067"/>
              <a:ext cx="914" cy="172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900139" name="Line 43"/>
            <p:cNvSpPr>
              <a:spLocks noChangeShapeType="1"/>
            </p:cNvSpPr>
            <p:nvPr/>
          </p:nvSpPr>
          <p:spPr bwMode="auto">
            <a:xfrm>
              <a:off x="1810" y="2148"/>
              <a:ext cx="2271" cy="69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</p:grpSp>
      <p:sp>
        <p:nvSpPr>
          <p:cNvPr id="900140" name="Rectangle 44"/>
          <p:cNvSpPr>
            <a:spLocks noChangeArrowheads="1"/>
          </p:cNvSpPr>
          <p:nvPr/>
        </p:nvSpPr>
        <p:spPr bwMode="auto">
          <a:xfrm>
            <a:off x="423863" y="2827338"/>
            <a:ext cx="1881187" cy="234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00141" name="Text Box 45"/>
          <p:cNvSpPr txBox="1">
            <a:spLocks noChangeArrowheads="1"/>
          </p:cNvSpPr>
          <p:nvPr/>
        </p:nvSpPr>
        <p:spPr bwMode="auto">
          <a:xfrm>
            <a:off x="393700" y="2811463"/>
            <a:ext cx="17811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336699"/>
                </a:solidFill>
                <a:latin typeface="Tahoma" pitchFamily="34" charset="0"/>
              </a:rPr>
              <a:t>Service Request Map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00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900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900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90013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0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00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0136" grpId="0" animBg="1"/>
      <p:bldP spid="900136" grpId="1" animBg="1"/>
      <p:bldP spid="900136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F37A27-3BFB-4AD3-B6BC-02771F255483}" type="slidenum">
              <a:rPr lang="en-US"/>
              <a:pPr/>
              <a:t>23</a:t>
            </a:fld>
            <a:endParaRPr lang="en-US"/>
          </a:p>
        </p:txBody>
      </p:sp>
      <p:pic>
        <p:nvPicPr>
          <p:cNvPr id="901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225" y="2747963"/>
            <a:ext cx="1955800" cy="384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011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What’s Next: Performance Scorecards</a:t>
            </a:r>
          </a:p>
        </p:txBody>
      </p:sp>
      <p:sp>
        <p:nvSpPr>
          <p:cNvPr id="901124" name="Text Box 4"/>
          <p:cNvSpPr txBox="1">
            <a:spLocks noChangeArrowheads="1"/>
          </p:cNvSpPr>
          <p:nvPr/>
        </p:nvSpPr>
        <p:spPr bwMode="auto">
          <a:xfrm>
            <a:off x="871538" y="4459288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endParaRPr lang="en-US" b="1"/>
          </a:p>
        </p:txBody>
      </p:sp>
      <p:sp>
        <p:nvSpPr>
          <p:cNvPr id="901125" name="Text Box 5"/>
          <p:cNvSpPr txBox="1">
            <a:spLocks noChangeArrowheads="1"/>
          </p:cNvSpPr>
          <p:nvPr/>
        </p:nvSpPr>
        <p:spPr bwMode="auto">
          <a:xfrm>
            <a:off x="631825" y="3284538"/>
            <a:ext cx="1670050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Citywide</a:t>
            </a:r>
          </a:p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Economic Opportunity</a:t>
            </a:r>
          </a:p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Transportation</a:t>
            </a:r>
          </a:p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Customer Service</a:t>
            </a:r>
          </a:p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Quality of Life</a:t>
            </a:r>
          </a:p>
          <a:p>
            <a:pPr marL="117475" indent="-117475" algn="l">
              <a:lnSpc>
                <a:spcPct val="100000"/>
              </a:lnSpc>
              <a:spcAft>
                <a:spcPct val="100000"/>
              </a:spcAft>
            </a:pPr>
            <a:r>
              <a:rPr lang="en-US">
                <a:solidFill>
                  <a:schemeClr val="bg1"/>
                </a:solidFill>
                <a:latin typeface="Tahoma" pitchFamily="34" charset="0"/>
              </a:rPr>
              <a:t>Public Safety</a:t>
            </a:r>
          </a:p>
        </p:txBody>
      </p:sp>
      <p:sp>
        <p:nvSpPr>
          <p:cNvPr id="901126" name="Rectangle 6"/>
          <p:cNvSpPr>
            <a:spLocks noChangeArrowheads="1"/>
          </p:cNvSpPr>
          <p:nvPr/>
        </p:nvSpPr>
        <p:spPr bwMode="auto">
          <a:xfrm>
            <a:off x="565150" y="3671888"/>
            <a:ext cx="1854200" cy="24765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90112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425" y="1433513"/>
            <a:ext cx="8947150" cy="946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grpSp>
        <p:nvGrpSpPr>
          <p:cNvPr id="901128" name="Group 8"/>
          <p:cNvGrpSpPr>
            <a:grpSpLocks/>
          </p:cNvGrpSpPr>
          <p:nvPr/>
        </p:nvGrpSpPr>
        <p:grpSpPr bwMode="auto">
          <a:xfrm>
            <a:off x="520700" y="2463800"/>
            <a:ext cx="7734300" cy="227013"/>
            <a:chOff x="328" y="1552"/>
            <a:chExt cx="4872" cy="143"/>
          </a:xfrm>
        </p:grpSpPr>
        <p:pic>
          <p:nvPicPr>
            <p:cNvPr id="901129" name="Picture 9"/>
            <p:cNvPicPr>
              <a:picLocks noChangeAspect="1" noChangeArrowheads="1"/>
            </p:cNvPicPr>
            <p:nvPr/>
          </p:nvPicPr>
          <p:blipFill>
            <a:blip r:embed="rId5"/>
            <a:srcRect l="339" t="25140" r="1822" b="-4469"/>
            <a:stretch>
              <a:fillRect/>
            </a:stretch>
          </p:blipFill>
          <p:spPr bwMode="auto">
            <a:xfrm>
              <a:off x="581" y="1553"/>
              <a:ext cx="4619" cy="14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</p:pic>
        <p:pic>
          <p:nvPicPr>
            <p:cNvPr id="901130" name="Picture 10"/>
            <p:cNvPicPr>
              <a:picLocks noChangeAspect="1" noChangeArrowheads="1"/>
            </p:cNvPicPr>
            <p:nvPr/>
          </p:nvPicPr>
          <p:blipFill>
            <a:blip r:embed="rId6"/>
            <a:srcRect l="-778" b="5714"/>
            <a:stretch>
              <a:fillRect/>
            </a:stretch>
          </p:blipFill>
          <p:spPr bwMode="auto">
            <a:xfrm>
              <a:off x="328" y="1552"/>
              <a:ext cx="1037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901131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00325" y="2749550"/>
            <a:ext cx="4945063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01132" name="AutoShape 12"/>
          <p:cNvSpPr>
            <a:spLocks noChangeArrowheads="1"/>
          </p:cNvSpPr>
          <p:nvPr/>
        </p:nvSpPr>
        <p:spPr bwMode="auto">
          <a:xfrm>
            <a:off x="7251700" y="3379788"/>
            <a:ext cx="1816100" cy="1847850"/>
          </a:xfrm>
          <a:prstGeom prst="wedgeRectCallout">
            <a:avLst>
              <a:gd name="adj1" fmla="val -94319"/>
              <a:gd name="adj2" fmla="val 11167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en-US" sz="1600" b="1"/>
              <a:t>Drill through from summary outcomes to sub-outcomes and supporting metrics</a:t>
            </a:r>
          </a:p>
        </p:txBody>
      </p:sp>
      <p:pic>
        <p:nvPicPr>
          <p:cNvPr id="901133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20963" y="2760663"/>
            <a:ext cx="1601787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01134" name="Text Box 14"/>
          <p:cNvSpPr txBox="1">
            <a:spLocks noChangeArrowheads="1"/>
          </p:cNvSpPr>
          <p:nvPr/>
        </p:nvSpPr>
        <p:spPr bwMode="auto">
          <a:xfrm>
            <a:off x="2582863" y="2760663"/>
            <a:ext cx="22764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117475" indent="-117475" algn="l">
              <a:lnSpc>
                <a:spcPct val="100000"/>
              </a:lnSpc>
              <a:spcAft>
                <a:spcPct val="20000"/>
              </a:spcAft>
            </a:pPr>
            <a:r>
              <a:rPr lang="en-US" sz="1000" b="1">
                <a:solidFill>
                  <a:schemeClr val="bg1"/>
                </a:solidFill>
                <a:latin typeface="Tahoma" pitchFamily="34" charset="0"/>
              </a:rPr>
              <a:t>Center for Economic Opportunity</a:t>
            </a:r>
          </a:p>
          <a:p>
            <a:pPr marL="117475" indent="-117475" algn="l">
              <a:lnSpc>
                <a:spcPct val="100000"/>
              </a:lnSpc>
              <a:spcAft>
                <a:spcPct val="20000"/>
              </a:spcAft>
            </a:pPr>
            <a:r>
              <a:rPr lang="en-US" sz="1000">
                <a:solidFill>
                  <a:schemeClr val="bg1"/>
                </a:solidFill>
                <a:latin typeface="Tahoma" pitchFamily="34" charset="0"/>
              </a:rPr>
              <a:t>Executive Dashboard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01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901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901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90113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CC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32" grpId="0" animBg="1"/>
      <p:bldP spid="901132" grpId="1" animBg="1"/>
      <p:bldP spid="901132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9C9C5-C73E-4C08-A167-560DA17AA458}" type="slidenum">
              <a:rPr lang="en-US"/>
              <a:pPr/>
              <a:t>24</a:t>
            </a:fld>
            <a:endParaRPr lang="en-US"/>
          </a:p>
        </p:txBody>
      </p:sp>
      <p:sp>
        <p:nvSpPr>
          <p:cNvPr id="90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What’s Next: Performance Scorecards</a:t>
            </a:r>
          </a:p>
        </p:txBody>
      </p:sp>
      <p:sp>
        <p:nvSpPr>
          <p:cNvPr id="902147" name="Rectangle 3"/>
          <p:cNvSpPr>
            <a:spLocks noChangeArrowheads="1"/>
          </p:cNvSpPr>
          <p:nvPr/>
        </p:nvSpPr>
        <p:spPr bwMode="auto">
          <a:xfrm>
            <a:off x="481013" y="1582738"/>
            <a:ext cx="8142287" cy="499586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902148" name="Text Box 4"/>
          <p:cNvSpPr txBox="1">
            <a:spLocks noChangeArrowheads="1"/>
          </p:cNvSpPr>
          <p:nvPr/>
        </p:nvSpPr>
        <p:spPr bwMode="auto">
          <a:xfrm>
            <a:off x="766763" y="2763838"/>
            <a:ext cx="1457325" cy="865187"/>
          </a:xfrm>
          <a:prstGeom prst="rect">
            <a:avLst/>
          </a:prstGeom>
          <a:solidFill>
            <a:srgbClr val="808080"/>
          </a:solidFill>
          <a:ln w="6350">
            <a:noFill/>
            <a:miter lim="800000"/>
            <a:headEnd/>
            <a:tailEnd/>
          </a:ln>
          <a:effectLst/>
        </p:spPr>
        <p:txBody>
          <a:bodyPr lIns="36000" tIns="36000" rIns="36000" bIns="36000" anchor="ctr" anchorCtr="1"/>
          <a:lstStyle/>
          <a:p>
            <a:pPr>
              <a:lnSpc>
                <a:spcPct val="100000"/>
              </a:lnSpc>
              <a:spcBef>
                <a:spcPct val="25000"/>
              </a:spcBef>
            </a:pPr>
            <a:r>
              <a:rPr lang="en-US" b="1">
                <a:solidFill>
                  <a:schemeClr val="bg1"/>
                </a:solidFill>
                <a:latin typeface="Arial Narrow" pitchFamily="34" charset="0"/>
              </a:rPr>
              <a:t>Outcome #1</a:t>
            </a:r>
          </a:p>
        </p:txBody>
      </p:sp>
      <p:sp>
        <p:nvSpPr>
          <p:cNvPr id="902149" name="Text Box 5"/>
          <p:cNvSpPr txBox="1">
            <a:spLocks noChangeArrowheads="1"/>
          </p:cNvSpPr>
          <p:nvPr/>
        </p:nvSpPr>
        <p:spPr bwMode="auto">
          <a:xfrm>
            <a:off x="766763" y="4265613"/>
            <a:ext cx="1457325" cy="862012"/>
          </a:xfrm>
          <a:prstGeom prst="rect">
            <a:avLst/>
          </a:prstGeom>
          <a:solidFill>
            <a:srgbClr val="808080"/>
          </a:solidFill>
          <a:ln w="6350">
            <a:noFill/>
            <a:miter lim="800000"/>
            <a:headEnd/>
            <a:tailEnd/>
          </a:ln>
          <a:effectLst/>
        </p:spPr>
        <p:txBody>
          <a:bodyPr lIns="36000" tIns="36000" rIns="36000" bIns="36000" anchor="ctr" anchorCtr="1"/>
          <a:lstStyle/>
          <a:p>
            <a:pPr>
              <a:lnSpc>
                <a:spcPct val="100000"/>
              </a:lnSpc>
              <a:spcBef>
                <a:spcPct val="25000"/>
              </a:spcBef>
            </a:pPr>
            <a:r>
              <a:rPr lang="en-US" b="1">
                <a:solidFill>
                  <a:schemeClr val="bg1"/>
                </a:solidFill>
                <a:latin typeface="Arial Narrow" pitchFamily="34" charset="0"/>
              </a:rPr>
              <a:t>Outcome #2</a:t>
            </a:r>
          </a:p>
        </p:txBody>
      </p:sp>
      <p:sp>
        <p:nvSpPr>
          <p:cNvPr id="902150" name="Rectangle 6"/>
          <p:cNvSpPr>
            <a:spLocks noChangeArrowheads="1"/>
          </p:cNvSpPr>
          <p:nvPr/>
        </p:nvSpPr>
        <p:spPr bwMode="auto">
          <a:xfrm>
            <a:off x="3105150" y="4302125"/>
            <a:ext cx="1579563" cy="7381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000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Sub-Outcome #2.2</a:t>
            </a:r>
          </a:p>
        </p:txBody>
      </p:sp>
      <p:sp>
        <p:nvSpPr>
          <p:cNvPr id="902151" name="Rectangle 7"/>
          <p:cNvSpPr>
            <a:spLocks noChangeArrowheads="1"/>
          </p:cNvSpPr>
          <p:nvPr/>
        </p:nvSpPr>
        <p:spPr bwMode="auto">
          <a:xfrm>
            <a:off x="3105150" y="3621088"/>
            <a:ext cx="1579563" cy="50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000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Sub-Outcomes #2.1</a:t>
            </a:r>
          </a:p>
        </p:txBody>
      </p:sp>
      <p:sp>
        <p:nvSpPr>
          <p:cNvPr id="902152" name="Rectangle 8"/>
          <p:cNvSpPr>
            <a:spLocks noChangeArrowheads="1"/>
          </p:cNvSpPr>
          <p:nvPr/>
        </p:nvSpPr>
        <p:spPr bwMode="auto">
          <a:xfrm>
            <a:off x="3105150" y="2312988"/>
            <a:ext cx="1579563" cy="374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000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Sub-Outcome #1.1</a:t>
            </a:r>
          </a:p>
        </p:txBody>
      </p:sp>
      <p:sp>
        <p:nvSpPr>
          <p:cNvPr id="902153" name="Rectangle 9"/>
          <p:cNvSpPr>
            <a:spLocks noChangeArrowheads="1"/>
          </p:cNvSpPr>
          <p:nvPr/>
        </p:nvSpPr>
        <p:spPr bwMode="auto">
          <a:xfrm>
            <a:off x="3105150" y="2882900"/>
            <a:ext cx="1579563" cy="5572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000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Sub-Outcome #1.2</a:t>
            </a:r>
          </a:p>
        </p:txBody>
      </p:sp>
      <p:cxnSp>
        <p:nvCxnSpPr>
          <p:cNvPr id="902154" name="AutoShape 10"/>
          <p:cNvCxnSpPr>
            <a:cxnSpLocks noChangeShapeType="1"/>
            <a:stCxn id="902148" idx="3"/>
            <a:endCxn id="902152" idx="1"/>
          </p:cNvCxnSpPr>
          <p:nvPr/>
        </p:nvCxnSpPr>
        <p:spPr bwMode="auto">
          <a:xfrm flipV="1">
            <a:off x="2224088" y="2500313"/>
            <a:ext cx="881062" cy="696912"/>
          </a:xfrm>
          <a:prstGeom prst="bentConnector3">
            <a:avLst>
              <a:gd name="adj1" fmla="val 4975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55" name="AutoShape 11"/>
          <p:cNvCxnSpPr>
            <a:cxnSpLocks noChangeShapeType="1"/>
            <a:stCxn id="902148" idx="3"/>
            <a:endCxn id="902153" idx="1"/>
          </p:cNvCxnSpPr>
          <p:nvPr/>
        </p:nvCxnSpPr>
        <p:spPr bwMode="auto">
          <a:xfrm flipV="1">
            <a:off x="2224088" y="3162300"/>
            <a:ext cx="881062" cy="34925"/>
          </a:xfrm>
          <a:prstGeom prst="bentConnector3">
            <a:avLst>
              <a:gd name="adj1" fmla="val 4975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56" name="AutoShape 12"/>
          <p:cNvCxnSpPr>
            <a:cxnSpLocks noChangeShapeType="1"/>
            <a:stCxn id="902149" idx="3"/>
            <a:endCxn id="902151" idx="1"/>
          </p:cNvCxnSpPr>
          <p:nvPr/>
        </p:nvCxnSpPr>
        <p:spPr bwMode="auto">
          <a:xfrm flipV="1">
            <a:off x="2224088" y="3871913"/>
            <a:ext cx="881062" cy="825500"/>
          </a:xfrm>
          <a:prstGeom prst="bentConnector3">
            <a:avLst>
              <a:gd name="adj1" fmla="val 4975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57" name="AutoShape 13"/>
          <p:cNvCxnSpPr>
            <a:cxnSpLocks noChangeShapeType="1"/>
            <a:stCxn id="902149" idx="3"/>
            <a:endCxn id="902150" idx="1"/>
          </p:cNvCxnSpPr>
          <p:nvPr/>
        </p:nvCxnSpPr>
        <p:spPr bwMode="auto">
          <a:xfrm flipV="1">
            <a:off x="2224088" y="4670425"/>
            <a:ext cx="881062" cy="26988"/>
          </a:xfrm>
          <a:prstGeom prst="bentConnector3">
            <a:avLst>
              <a:gd name="adj1" fmla="val 4975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58" name="AutoShape 14"/>
          <p:cNvCxnSpPr>
            <a:cxnSpLocks noChangeShapeType="1"/>
            <a:stCxn id="902149" idx="3"/>
            <a:endCxn id="902163" idx="1"/>
          </p:cNvCxnSpPr>
          <p:nvPr/>
        </p:nvCxnSpPr>
        <p:spPr bwMode="auto">
          <a:xfrm>
            <a:off x="2224088" y="4697413"/>
            <a:ext cx="893762" cy="887412"/>
          </a:xfrm>
          <a:prstGeom prst="bentConnector3">
            <a:avLst>
              <a:gd name="adj1" fmla="val 4976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59" name="Oval 15"/>
          <p:cNvSpPr>
            <a:spLocks noChangeArrowheads="1"/>
          </p:cNvSpPr>
          <p:nvPr/>
        </p:nvSpPr>
        <p:spPr bwMode="auto">
          <a:xfrm>
            <a:off x="2460625" y="2381250"/>
            <a:ext cx="396875" cy="388938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GB" sz="1000" b="1">
                <a:latin typeface="Arial Narrow" pitchFamily="34" charset="0"/>
              </a:rPr>
              <a:t>%</a:t>
            </a:r>
          </a:p>
        </p:txBody>
      </p:sp>
      <p:sp>
        <p:nvSpPr>
          <p:cNvPr id="902160" name="Oval 16"/>
          <p:cNvSpPr>
            <a:spLocks noChangeArrowheads="1"/>
          </p:cNvSpPr>
          <p:nvPr/>
        </p:nvSpPr>
        <p:spPr bwMode="auto">
          <a:xfrm>
            <a:off x="2460625" y="2982913"/>
            <a:ext cx="396875" cy="38735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GB" sz="1000" b="1">
                <a:latin typeface="Arial Narrow" pitchFamily="34" charset="0"/>
              </a:rPr>
              <a:t>%</a:t>
            </a:r>
          </a:p>
        </p:txBody>
      </p:sp>
      <p:sp>
        <p:nvSpPr>
          <p:cNvPr id="902161" name="Oval 17"/>
          <p:cNvSpPr>
            <a:spLocks noChangeArrowheads="1"/>
          </p:cNvSpPr>
          <p:nvPr/>
        </p:nvSpPr>
        <p:spPr bwMode="auto">
          <a:xfrm>
            <a:off x="2460625" y="3595688"/>
            <a:ext cx="396875" cy="388937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GB" sz="1000" b="1">
                <a:latin typeface="Arial Narrow" pitchFamily="34" charset="0"/>
              </a:rPr>
              <a:t>%</a:t>
            </a:r>
          </a:p>
        </p:txBody>
      </p:sp>
      <p:sp>
        <p:nvSpPr>
          <p:cNvPr id="902162" name="Oval 18"/>
          <p:cNvSpPr>
            <a:spLocks noChangeArrowheads="1"/>
          </p:cNvSpPr>
          <p:nvPr/>
        </p:nvSpPr>
        <p:spPr bwMode="auto">
          <a:xfrm>
            <a:off x="2460625" y="4441825"/>
            <a:ext cx="396875" cy="387350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GB" sz="1000" b="1">
                <a:latin typeface="Arial Narrow" pitchFamily="34" charset="0"/>
              </a:rPr>
              <a:t>%</a:t>
            </a:r>
          </a:p>
        </p:txBody>
      </p:sp>
      <p:sp>
        <p:nvSpPr>
          <p:cNvPr id="902163" name="Rectangle 19"/>
          <p:cNvSpPr>
            <a:spLocks noChangeArrowheads="1"/>
          </p:cNvSpPr>
          <p:nvPr/>
        </p:nvSpPr>
        <p:spPr bwMode="auto">
          <a:xfrm>
            <a:off x="3117850" y="5214938"/>
            <a:ext cx="1579563" cy="739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18000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Sub-Outcome #2.3</a:t>
            </a:r>
          </a:p>
        </p:txBody>
      </p:sp>
      <p:sp>
        <p:nvSpPr>
          <p:cNvPr id="902164" name="Oval 20"/>
          <p:cNvSpPr>
            <a:spLocks noChangeArrowheads="1"/>
          </p:cNvSpPr>
          <p:nvPr/>
        </p:nvSpPr>
        <p:spPr bwMode="auto">
          <a:xfrm>
            <a:off x="2460625" y="5373688"/>
            <a:ext cx="396875" cy="388937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lnSpc>
                <a:spcPct val="100000"/>
              </a:lnSpc>
            </a:pPr>
            <a:r>
              <a:rPr lang="en-GB" sz="1000" b="1">
                <a:latin typeface="Arial Narrow" pitchFamily="34" charset="0"/>
              </a:rPr>
              <a:t>%</a:t>
            </a:r>
          </a:p>
        </p:txBody>
      </p:sp>
      <p:sp>
        <p:nvSpPr>
          <p:cNvPr id="902165" name="Rectangle 21"/>
          <p:cNvSpPr>
            <a:spLocks noChangeArrowheads="1"/>
          </p:cNvSpPr>
          <p:nvPr/>
        </p:nvSpPr>
        <p:spPr bwMode="auto">
          <a:xfrm>
            <a:off x="6654800" y="2174875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#1.2.2</a:t>
            </a:r>
          </a:p>
        </p:txBody>
      </p:sp>
      <p:sp>
        <p:nvSpPr>
          <p:cNvPr id="902166" name="Rectangle 22"/>
          <p:cNvSpPr>
            <a:spLocks noChangeArrowheads="1"/>
          </p:cNvSpPr>
          <p:nvPr/>
        </p:nvSpPr>
        <p:spPr bwMode="auto">
          <a:xfrm>
            <a:off x="6654800" y="1870075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#1.1.1</a:t>
            </a:r>
          </a:p>
        </p:txBody>
      </p:sp>
      <p:cxnSp>
        <p:nvCxnSpPr>
          <p:cNvPr id="902167" name="AutoShape 23"/>
          <p:cNvCxnSpPr>
            <a:cxnSpLocks noChangeShapeType="1"/>
            <a:stCxn id="902152" idx="3"/>
            <a:endCxn id="902166" idx="1"/>
          </p:cNvCxnSpPr>
          <p:nvPr/>
        </p:nvCxnSpPr>
        <p:spPr bwMode="auto">
          <a:xfrm flipV="1">
            <a:off x="4684713" y="1990725"/>
            <a:ext cx="1970087" cy="509588"/>
          </a:xfrm>
          <a:prstGeom prst="bentConnector3">
            <a:avLst>
              <a:gd name="adj1" fmla="val 7044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68" name="AutoShape 24"/>
          <p:cNvCxnSpPr>
            <a:cxnSpLocks noChangeShapeType="1"/>
            <a:stCxn id="902152" idx="3"/>
            <a:endCxn id="902165" idx="1"/>
          </p:cNvCxnSpPr>
          <p:nvPr/>
        </p:nvCxnSpPr>
        <p:spPr bwMode="auto">
          <a:xfrm flipV="1">
            <a:off x="4684713" y="2295525"/>
            <a:ext cx="1970087" cy="204788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69" name="Rectangle 25"/>
          <p:cNvSpPr>
            <a:spLocks noChangeArrowheads="1"/>
          </p:cNvSpPr>
          <p:nvPr/>
        </p:nvSpPr>
        <p:spPr bwMode="auto">
          <a:xfrm>
            <a:off x="6654800" y="295910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#1.2.2</a:t>
            </a:r>
          </a:p>
        </p:txBody>
      </p:sp>
      <p:sp>
        <p:nvSpPr>
          <p:cNvPr id="902170" name="Rectangle 26"/>
          <p:cNvSpPr>
            <a:spLocks noChangeArrowheads="1"/>
          </p:cNvSpPr>
          <p:nvPr/>
        </p:nvSpPr>
        <p:spPr bwMode="auto">
          <a:xfrm>
            <a:off x="6654800" y="265430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#1.2.1</a:t>
            </a:r>
          </a:p>
        </p:txBody>
      </p:sp>
      <p:cxnSp>
        <p:nvCxnSpPr>
          <p:cNvPr id="902171" name="AutoShape 27"/>
          <p:cNvCxnSpPr>
            <a:cxnSpLocks noChangeShapeType="1"/>
            <a:stCxn id="902153" idx="3"/>
            <a:endCxn id="902170" idx="1"/>
          </p:cNvCxnSpPr>
          <p:nvPr/>
        </p:nvCxnSpPr>
        <p:spPr bwMode="auto">
          <a:xfrm flipV="1">
            <a:off x="4684713" y="2776538"/>
            <a:ext cx="1970087" cy="385762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72" name="AutoShape 28"/>
          <p:cNvCxnSpPr>
            <a:cxnSpLocks noChangeShapeType="1"/>
            <a:stCxn id="902153" idx="3"/>
            <a:endCxn id="902169" idx="1"/>
          </p:cNvCxnSpPr>
          <p:nvPr/>
        </p:nvCxnSpPr>
        <p:spPr bwMode="auto">
          <a:xfrm flipV="1">
            <a:off x="4684713" y="3079750"/>
            <a:ext cx="1970087" cy="82550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73" name="AutoShape 29"/>
          <p:cNvCxnSpPr>
            <a:cxnSpLocks noChangeShapeType="1"/>
            <a:stCxn id="902153" idx="3"/>
            <a:endCxn id="902174" idx="1"/>
          </p:cNvCxnSpPr>
          <p:nvPr/>
        </p:nvCxnSpPr>
        <p:spPr bwMode="auto">
          <a:xfrm>
            <a:off x="4684713" y="3162300"/>
            <a:ext cx="1982787" cy="231775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74" name="Rectangle 30"/>
          <p:cNvSpPr>
            <a:spLocks noChangeArrowheads="1"/>
          </p:cNvSpPr>
          <p:nvPr/>
        </p:nvSpPr>
        <p:spPr bwMode="auto">
          <a:xfrm>
            <a:off x="6667500" y="3271838"/>
            <a:ext cx="1579563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#1.2.3</a:t>
            </a:r>
          </a:p>
        </p:txBody>
      </p:sp>
      <p:sp>
        <p:nvSpPr>
          <p:cNvPr id="902175" name="Rectangle 31"/>
          <p:cNvSpPr>
            <a:spLocks noChangeArrowheads="1"/>
          </p:cNvSpPr>
          <p:nvPr/>
        </p:nvSpPr>
        <p:spPr bwMode="auto">
          <a:xfrm>
            <a:off x="6654800" y="404495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#2.1.2</a:t>
            </a:r>
          </a:p>
        </p:txBody>
      </p:sp>
      <p:sp>
        <p:nvSpPr>
          <p:cNvPr id="902176" name="Rectangle 32"/>
          <p:cNvSpPr>
            <a:spLocks noChangeArrowheads="1"/>
          </p:cNvSpPr>
          <p:nvPr/>
        </p:nvSpPr>
        <p:spPr bwMode="auto">
          <a:xfrm>
            <a:off x="6654800" y="374015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#2.1.1</a:t>
            </a:r>
          </a:p>
        </p:txBody>
      </p:sp>
      <p:cxnSp>
        <p:nvCxnSpPr>
          <p:cNvPr id="902177" name="AutoShape 33"/>
          <p:cNvCxnSpPr>
            <a:cxnSpLocks noChangeShapeType="1"/>
            <a:stCxn id="902151" idx="3"/>
            <a:endCxn id="902176" idx="1"/>
          </p:cNvCxnSpPr>
          <p:nvPr/>
        </p:nvCxnSpPr>
        <p:spPr bwMode="auto">
          <a:xfrm flipV="1">
            <a:off x="4684713" y="3860800"/>
            <a:ext cx="1970087" cy="11113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78" name="AutoShape 34"/>
          <p:cNvCxnSpPr>
            <a:cxnSpLocks noChangeShapeType="1"/>
            <a:stCxn id="902151" idx="3"/>
            <a:endCxn id="902175" idx="1"/>
          </p:cNvCxnSpPr>
          <p:nvPr/>
        </p:nvCxnSpPr>
        <p:spPr bwMode="auto">
          <a:xfrm>
            <a:off x="4684713" y="3871913"/>
            <a:ext cx="1970087" cy="293687"/>
          </a:xfrm>
          <a:prstGeom prst="bentConnector3">
            <a:avLst>
              <a:gd name="adj1" fmla="val 71306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79" name="Rectangle 35"/>
          <p:cNvSpPr>
            <a:spLocks noChangeArrowheads="1"/>
          </p:cNvSpPr>
          <p:nvPr/>
        </p:nvSpPr>
        <p:spPr bwMode="auto">
          <a:xfrm>
            <a:off x="6654800" y="4829175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#2.2.2</a:t>
            </a:r>
          </a:p>
        </p:txBody>
      </p:sp>
      <p:sp>
        <p:nvSpPr>
          <p:cNvPr id="902180" name="Rectangle 36"/>
          <p:cNvSpPr>
            <a:spLocks noChangeArrowheads="1"/>
          </p:cNvSpPr>
          <p:nvPr/>
        </p:nvSpPr>
        <p:spPr bwMode="auto">
          <a:xfrm>
            <a:off x="6654800" y="4524375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#2.2.1</a:t>
            </a:r>
          </a:p>
        </p:txBody>
      </p:sp>
      <p:cxnSp>
        <p:nvCxnSpPr>
          <p:cNvPr id="902181" name="AutoShape 37"/>
          <p:cNvCxnSpPr>
            <a:cxnSpLocks noChangeShapeType="1"/>
            <a:stCxn id="902150" idx="3"/>
            <a:endCxn id="902180" idx="1"/>
          </p:cNvCxnSpPr>
          <p:nvPr/>
        </p:nvCxnSpPr>
        <p:spPr bwMode="auto">
          <a:xfrm flipV="1">
            <a:off x="4684713" y="4645025"/>
            <a:ext cx="1970087" cy="25400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82" name="AutoShape 38"/>
          <p:cNvCxnSpPr>
            <a:cxnSpLocks noChangeShapeType="1"/>
            <a:stCxn id="902150" idx="3"/>
            <a:endCxn id="902179" idx="1"/>
          </p:cNvCxnSpPr>
          <p:nvPr/>
        </p:nvCxnSpPr>
        <p:spPr bwMode="auto">
          <a:xfrm>
            <a:off x="4684713" y="4670425"/>
            <a:ext cx="1970087" cy="279400"/>
          </a:xfrm>
          <a:prstGeom prst="bentConnector3">
            <a:avLst>
              <a:gd name="adj1" fmla="val 49894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83" name="Rectangle 39"/>
          <p:cNvSpPr>
            <a:spLocks noChangeArrowheads="1"/>
          </p:cNvSpPr>
          <p:nvPr/>
        </p:nvSpPr>
        <p:spPr bwMode="auto">
          <a:xfrm>
            <a:off x="6686550" y="570865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#2.3.2</a:t>
            </a:r>
          </a:p>
        </p:txBody>
      </p:sp>
      <p:sp>
        <p:nvSpPr>
          <p:cNvPr id="902184" name="Rectangle 40"/>
          <p:cNvSpPr>
            <a:spLocks noChangeArrowheads="1"/>
          </p:cNvSpPr>
          <p:nvPr/>
        </p:nvSpPr>
        <p:spPr bwMode="auto">
          <a:xfrm>
            <a:off x="6686550" y="5403850"/>
            <a:ext cx="1579563" cy="239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#2.3.1</a:t>
            </a:r>
          </a:p>
        </p:txBody>
      </p:sp>
      <p:cxnSp>
        <p:nvCxnSpPr>
          <p:cNvPr id="902185" name="AutoShape 41"/>
          <p:cNvCxnSpPr>
            <a:cxnSpLocks noChangeShapeType="1"/>
            <a:stCxn id="902163" idx="3"/>
            <a:endCxn id="902184" idx="1"/>
          </p:cNvCxnSpPr>
          <p:nvPr/>
        </p:nvCxnSpPr>
        <p:spPr bwMode="auto">
          <a:xfrm flipV="1">
            <a:off x="4697413" y="5524500"/>
            <a:ext cx="1989137" cy="60325"/>
          </a:xfrm>
          <a:prstGeom prst="bentConnector3">
            <a:avLst>
              <a:gd name="adj1" fmla="val 4994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86" name="AutoShape 42"/>
          <p:cNvCxnSpPr>
            <a:cxnSpLocks noChangeShapeType="1"/>
            <a:stCxn id="902163" idx="3"/>
            <a:endCxn id="902183" idx="1"/>
          </p:cNvCxnSpPr>
          <p:nvPr/>
        </p:nvCxnSpPr>
        <p:spPr bwMode="auto">
          <a:xfrm>
            <a:off x="4697413" y="5584825"/>
            <a:ext cx="1989137" cy="244475"/>
          </a:xfrm>
          <a:prstGeom prst="bentConnector3">
            <a:avLst>
              <a:gd name="adj1" fmla="val 49949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cxnSp>
        <p:nvCxnSpPr>
          <p:cNvPr id="902187" name="AutoShape 43"/>
          <p:cNvCxnSpPr>
            <a:cxnSpLocks noChangeShapeType="1"/>
            <a:stCxn id="902163" idx="3"/>
            <a:endCxn id="902188" idx="1"/>
          </p:cNvCxnSpPr>
          <p:nvPr/>
        </p:nvCxnSpPr>
        <p:spPr bwMode="auto">
          <a:xfrm>
            <a:off x="4697413" y="5584825"/>
            <a:ext cx="2001837" cy="557213"/>
          </a:xfrm>
          <a:prstGeom prst="bentConnector3">
            <a:avLst>
              <a:gd name="adj1" fmla="val 68495"/>
            </a:avLst>
          </a:prstGeom>
          <a:noFill/>
          <a:ln w="12700">
            <a:solidFill>
              <a:srgbClr val="969696"/>
            </a:solidFill>
            <a:miter lim="800000"/>
            <a:headEnd type="none" w="sm" len="sm"/>
            <a:tailEnd type="oval" w="sm" len="sm"/>
          </a:ln>
          <a:effectLst/>
        </p:spPr>
      </p:cxnSp>
      <p:sp>
        <p:nvSpPr>
          <p:cNvPr id="902188" name="Rectangle 44"/>
          <p:cNvSpPr>
            <a:spLocks noChangeArrowheads="1"/>
          </p:cNvSpPr>
          <p:nvPr/>
        </p:nvSpPr>
        <p:spPr bwMode="auto">
          <a:xfrm>
            <a:off x="6699250" y="6021388"/>
            <a:ext cx="1579563" cy="2397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73152" tIns="10800" rIns="18000" bIns="10800" anchor="ctr"/>
          <a:lstStyle/>
          <a:p>
            <a:pPr algn="l" eaLnBrk="1" hangingPunct="1">
              <a:lnSpc>
                <a:spcPct val="70000"/>
              </a:lnSpc>
            </a:pPr>
            <a:r>
              <a:rPr lang="en-US" sz="1100">
                <a:latin typeface="Arial Narrow" pitchFamily="34" charset="0"/>
              </a:rPr>
              <a:t>Metric #2.3.3</a:t>
            </a:r>
          </a:p>
        </p:txBody>
      </p:sp>
      <p:sp>
        <p:nvSpPr>
          <p:cNvPr id="902189" name="Text Box 45"/>
          <p:cNvSpPr txBox="1">
            <a:spLocks noChangeArrowheads="1"/>
          </p:cNvSpPr>
          <p:nvPr/>
        </p:nvSpPr>
        <p:spPr bwMode="auto">
          <a:xfrm>
            <a:off x="4860925" y="2806700"/>
            <a:ext cx="277813" cy="722313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</p:txBody>
      </p:sp>
      <p:sp>
        <p:nvSpPr>
          <p:cNvPr id="902190" name="Text Box 46"/>
          <p:cNvSpPr txBox="1">
            <a:spLocks noChangeArrowheads="1"/>
          </p:cNvSpPr>
          <p:nvPr/>
        </p:nvSpPr>
        <p:spPr bwMode="auto">
          <a:xfrm>
            <a:off x="4860925" y="3662363"/>
            <a:ext cx="277813" cy="52228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</p:txBody>
      </p:sp>
      <p:sp>
        <p:nvSpPr>
          <p:cNvPr id="902191" name="Text Box 47"/>
          <p:cNvSpPr txBox="1">
            <a:spLocks noChangeArrowheads="1"/>
          </p:cNvSpPr>
          <p:nvPr/>
        </p:nvSpPr>
        <p:spPr bwMode="auto">
          <a:xfrm>
            <a:off x="4860925" y="4292600"/>
            <a:ext cx="277813" cy="9223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  <a:endParaRPr lang="en-US" sz="1000">
              <a:latin typeface="Arial Narrow" pitchFamily="34" charset="0"/>
              <a:sym typeface="Tahoma" pitchFamily="34" charset="0"/>
            </a:endParaRPr>
          </a:p>
        </p:txBody>
      </p:sp>
      <p:sp>
        <p:nvSpPr>
          <p:cNvPr id="902192" name="Text Box 48"/>
          <p:cNvSpPr txBox="1">
            <a:spLocks noChangeArrowheads="1"/>
          </p:cNvSpPr>
          <p:nvPr/>
        </p:nvSpPr>
        <p:spPr bwMode="auto">
          <a:xfrm>
            <a:off x="4860925" y="2287588"/>
            <a:ext cx="277813" cy="44291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/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/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</p:txBody>
      </p:sp>
      <p:sp>
        <p:nvSpPr>
          <p:cNvPr id="902193" name="Text Box 49"/>
          <p:cNvSpPr txBox="1">
            <a:spLocks noChangeArrowheads="1"/>
          </p:cNvSpPr>
          <p:nvPr/>
        </p:nvSpPr>
        <p:spPr bwMode="auto">
          <a:xfrm>
            <a:off x="4873625" y="5124450"/>
            <a:ext cx="277813" cy="9223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  <a:sym typeface="Tahoma" pitchFamily="34" charset="0"/>
              </a:rPr>
              <a:t></a:t>
            </a:r>
            <a:endParaRPr lang="en-US" sz="1000">
              <a:latin typeface="Arial Narrow" pitchFamily="34" charset="0"/>
              <a:sym typeface="Tahoma" pitchFamily="34" charset="0"/>
            </a:endParaRPr>
          </a:p>
        </p:txBody>
      </p:sp>
      <p:sp>
        <p:nvSpPr>
          <p:cNvPr id="902194" name="Text Box 50"/>
          <p:cNvSpPr txBox="1">
            <a:spLocks noChangeArrowheads="1"/>
          </p:cNvSpPr>
          <p:nvPr/>
        </p:nvSpPr>
        <p:spPr bwMode="auto">
          <a:xfrm>
            <a:off x="5132388" y="2690813"/>
            <a:ext cx="1054100" cy="7207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 anchor="ctr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#1.2.1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#1.2.2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#1.2.3</a:t>
            </a:r>
            <a:endParaRPr lang="en-US" sz="1000">
              <a:latin typeface="Arial Narrow" pitchFamily="34" charset="0"/>
            </a:endParaRPr>
          </a:p>
        </p:txBody>
      </p:sp>
      <p:sp>
        <p:nvSpPr>
          <p:cNvPr id="902195" name="Text Box 51"/>
          <p:cNvSpPr txBox="1">
            <a:spLocks noChangeArrowheads="1"/>
          </p:cNvSpPr>
          <p:nvPr/>
        </p:nvSpPr>
        <p:spPr bwMode="auto">
          <a:xfrm>
            <a:off x="5151438" y="3649663"/>
            <a:ext cx="1054100" cy="52228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#2.1.1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#2.1.2</a:t>
            </a:r>
          </a:p>
        </p:txBody>
      </p:sp>
      <p:sp>
        <p:nvSpPr>
          <p:cNvPr id="902196" name="Text Box 52"/>
          <p:cNvSpPr txBox="1">
            <a:spLocks noChangeArrowheads="1"/>
          </p:cNvSpPr>
          <p:nvPr/>
        </p:nvSpPr>
        <p:spPr bwMode="auto">
          <a:xfrm>
            <a:off x="5113338" y="4298950"/>
            <a:ext cx="1054100" cy="9223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#2.2.2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#2.2.3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#2.2.4</a:t>
            </a:r>
            <a:endParaRPr lang="en-US" sz="1000">
              <a:latin typeface="Arial Narrow" pitchFamily="34" charset="0"/>
            </a:endParaRPr>
          </a:p>
        </p:txBody>
      </p:sp>
      <p:sp>
        <p:nvSpPr>
          <p:cNvPr id="902197" name="Text Box 53"/>
          <p:cNvSpPr txBox="1">
            <a:spLocks noChangeArrowheads="1"/>
          </p:cNvSpPr>
          <p:nvPr/>
        </p:nvSpPr>
        <p:spPr bwMode="auto">
          <a:xfrm>
            <a:off x="5132388" y="2274888"/>
            <a:ext cx="1054100" cy="44291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/>
            <a:r>
              <a:rPr lang="en-CA" sz="1000">
                <a:latin typeface="Arial Narrow" pitchFamily="34" charset="0"/>
              </a:rPr>
              <a:t>Goal #1.1.1</a:t>
            </a:r>
          </a:p>
          <a:p>
            <a:pPr algn="l"/>
            <a:r>
              <a:rPr lang="en-CA" sz="1000">
                <a:latin typeface="Arial Narrow" pitchFamily="34" charset="0"/>
              </a:rPr>
              <a:t>Goal #1.2.1</a:t>
            </a:r>
            <a:endParaRPr lang="en-US" sz="1000">
              <a:latin typeface="Arial Narrow" pitchFamily="34" charset="0"/>
            </a:endParaRPr>
          </a:p>
        </p:txBody>
      </p:sp>
      <p:sp>
        <p:nvSpPr>
          <p:cNvPr id="902198" name="Text Box 54"/>
          <p:cNvSpPr txBox="1">
            <a:spLocks noChangeArrowheads="1"/>
          </p:cNvSpPr>
          <p:nvPr/>
        </p:nvSpPr>
        <p:spPr bwMode="auto">
          <a:xfrm>
            <a:off x="5126038" y="5129213"/>
            <a:ext cx="1054100" cy="9239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#2.3.1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#2.3.2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#2.3.3.</a:t>
            </a:r>
          </a:p>
          <a:p>
            <a:pPr algn="l">
              <a:lnSpc>
                <a:spcPct val="100000"/>
              </a:lnSpc>
            </a:pPr>
            <a:r>
              <a:rPr lang="en-CA" sz="1000">
                <a:latin typeface="Arial Narrow" pitchFamily="34" charset="0"/>
              </a:rPr>
              <a:t>Goal #2.3.4</a:t>
            </a:r>
            <a:endParaRPr lang="en-US" sz="1000">
              <a:latin typeface="Arial Narrow" pitchFamily="34" charset="0"/>
            </a:endParaRPr>
          </a:p>
        </p:txBody>
      </p:sp>
      <p:pic>
        <p:nvPicPr>
          <p:cNvPr id="902199" name="Picture 55"/>
          <p:cNvPicPr>
            <a:picLocks noChangeAspect="1" noChangeArrowheads="1"/>
          </p:cNvPicPr>
          <p:nvPr/>
        </p:nvPicPr>
        <p:blipFill>
          <a:blip r:embed="rId3"/>
          <a:srcRect l="14343" t="6947" r="53786" b="71057"/>
          <a:stretch>
            <a:fillRect/>
          </a:stretch>
        </p:blipFill>
        <p:spPr bwMode="auto">
          <a:xfrm>
            <a:off x="920750" y="1735138"/>
            <a:ext cx="1108075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2200" name="Picture 56"/>
          <p:cNvPicPr>
            <a:picLocks noChangeAspect="1" noChangeArrowheads="1"/>
          </p:cNvPicPr>
          <p:nvPr/>
        </p:nvPicPr>
        <p:blipFill>
          <a:blip r:embed="rId3"/>
          <a:srcRect l="14343" t="6947" r="53786" b="71057"/>
          <a:stretch>
            <a:fillRect/>
          </a:stretch>
        </p:blipFill>
        <p:spPr bwMode="auto">
          <a:xfrm>
            <a:off x="949325" y="5111750"/>
            <a:ext cx="110807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1CB9D3-8266-49CA-B1C3-435A24DC7351}" type="slidenum">
              <a:rPr lang="en-US"/>
              <a:pPr/>
              <a:t>25</a:t>
            </a:fld>
            <a:endParaRPr lang="en-US"/>
          </a:p>
        </p:txBody>
      </p:sp>
      <p:sp>
        <p:nvSpPr>
          <p:cNvPr id="903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NYC CPR: Summary</a:t>
            </a:r>
          </a:p>
        </p:txBody>
      </p:sp>
      <p:sp>
        <p:nvSpPr>
          <p:cNvPr id="903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975" y="1268413"/>
            <a:ext cx="8791575" cy="50815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Mix of measures: inputs, outputs, processes and outcomes</a:t>
            </a:r>
          </a:p>
          <a:p>
            <a:pPr>
              <a:lnSpc>
                <a:spcPct val="90000"/>
              </a:lnSpc>
            </a:pPr>
            <a:r>
              <a:rPr lang="en-US"/>
              <a:t>Enterprise platform for BI initiatives throughout NYC</a:t>
            </a:r>
          </a:p>
          <a:p>
            <a:pPr>
              <a:lnSpc>
                <a:spcPct val="90000"/>
              </a:lnSpc>
            </a:pPr>
            <a:r>
              <a:rPr lang="en-US"/>
              <a:t>“Single Truth” for summary metrics and management analysis</a:t>
            </a:r>
          </a:p>
          <a:p>
            <a:pPr>
              <a:lnSpc>
                <a:spcPct val="90000"/>
              </a:lnSpc>
            </a:pPr>
            <a:r>
              <a:rPr lang="en-US"/>
              <a:t>Executive  Sponsorship advocate data sharing</a:t>
            </a:r>
          </a:p>
          <a:p>
            <a:pPr>
              <a:lnSpc>
                <a:spcPct val="90000"/>
              </a:lnSpc>
            </a:pPr>
            <a:r>
              <a:rPr lang="en-US"/>
              <a:t>“Competing on Analytics” – movement from measurement to management</a:t>
            </a:r>
          </a:p>
          <a:p>
            <a:pPr>
              <a:lnSpc>
                <a:spcPct val="90000"/>
              </a:lnSpc>
            </a:pPr>
            <a:r>
              <a:rPr lang="en-US"/>
              <a:t>Use outcomes and metrics to run government like a business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3171" grpId="0" build="p" advAuto="150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A849B-7D41-4B77-82BF-8209A699EDB7}" type="slidenum">
              <a:rPr lang="en-US"/>
              <a:pPr/>
              <a:t>26</a:t>
            </a:fld>
            <a:endParaRPr lang="en-US"/>
          </a:p>
        </p:txBody>
      </p:sp>
      <p:sp>
        <p:nvSpPr>
          <p:cNvPr id="918551" name="Line 23"/>
          <p:cNvSpPr>
            <a:spLocks noChangeShapeType="1"/>
          </p:cNvSpPr>
          <p:nvPr/>
        </p:nvSpPr>
        <p:spPr bwMode="gray">
          <a:xfrm>
            <a:off x="1473200" y="2374900"/>
            <a:ext cx="0" cy="67310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32" name="Rectangle 4"/>
          <p:cNvSpPr>
            <a:spLocks noGrp="1" noChangeArrowheads="1"/>
          </p:cNvSpPr>
          <p:nvPr>
            <p:ph type="title"/>
          </p:nvPr>
        </p:nvSpPr>
        <p:spPr>
          <a:xfrm>
            <a:off x="287338" y="361950"/>
            <a:ext cx="8066087" cy="752475"/>
          </a:xfrm>
        </p:spPr>
        <p:txBody>
          <a:bodyPr/>
          <a:lstStyle/>
          <a:p>
            <a:r>
              <a:rPr lang="en-US"/>
              <a:t>Roadmap</a:t>
            </a:r>
          </a:p>
        </p:txBody>
      </p:sp>
      <p:sp>
        <p:nvSpPr>
          <p:cNvPr id="918533" name="AutoShape 5"/>
          <p:cNvSpPr>
            <a:spLocks noChangeArrowheads="1"/>
          </p:cNvSpPr>
          <p:nvPr/>
        </p:nvSpPr>
        <p:spPr bwMode="gray">
          <a:xfrm>
            <a:off x="685800" y="5448300"/>
            <a:ext cx="1587500" cy="406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568483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 b="1">
                <a:solidFill>
                  <a:schemeClr val="bg1"/>
                </a:solidFill>
              </a:rPr>
              <a:t>Stage</a:t>
            </a:r>
          </a:p>
          <a:p>
            <a:r>
              <a:rPr lang="en-US" sz="1100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918535" name="AutoShape 7"/>
          <p:cNvSpPr>
            <a:spLocks noChangeArrowheads="1"/>
          </p:cNvSpPr>
          <p:nvPr/>
        </p:nvSpPr>
        <p:spPr bwMode="gray">
          <a:xfrm>
            <a:off x="4940300" y="1270000"/>
            <a:ext cx="469900" cy="14478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 b="1">
                <a:solidFill>
                  <a:schemeClr val="bg1"/>
                </a:solidFill>
              </a:rPr>
              <a:t>Stage</a:t>
            </a:r>
          </a:p>
          <a:p>
            <a:r>
              <a:rPr lang="en-US" sz="11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18536" name="Rectangle 8"/>
          <p:cNvSpPr>
            <a:spLocks noChangeArrowheads="1"/>
          </p:cNvSpPr>
          <p:nvPr/>
        </p:nvSpPr>
        <p:spPr bwMode="gray">
          <a:xfrm>
            <a:off x="647700" y="5930900"/>
            <a:ext cx="2632075" cy="660400"/>
          </a:xfrm>
          <a:prstGeom prst="rect">
            <a:avLst/>
          </a:prstGeom>
          <a:solidFill>
            <a:srgbClr val="6FA1A0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/>
              <a:t>Organization routinely reaping</a:t>
            </a:r>
          </a:p>
          <a:p>
            <a:r>
              <a:rPr lang="en-US" sz="1100"/>
              <a:t>benefits of its enterprise-wide</a:t>
            </a:r>
          </a:p>
          <a:p>
            <a:r>
              <a:rPr lang="en-US" sz="1100"/>
              <a:t>analytics capability and focusing</a:t>
            </a:r>
          </a:p>
          <a:p>
            <a:r>
              <a:rPr lang="en-US" sz="1100"/>
              <a:t>on continuous analytics renewal</a:t>
            </a:r>
          </a:p>
        </p:txBody>
      </p:sp>
      <p:sp>
        <p:nvSpPr>
          <p:cNvPr id="918540" name="Text Box 12"/>
          <p:cNvSpPr txBox="1">
            <a:spLocks noChangeArrowheads="1"/>
          </p:cNvSpPr>
          <p:nvPr/>
        </p:nvSpPr>
        <p:spPr bwMode="gray">
          <a:xfrm>
            <a:off x="2355850" y="5470525"/>
            <a:ext cx="784225" cy="3619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100"/>
              <a:t>Analytical</a:t>
            </a:r>
          </a:p>
          <a:p>
            <a:r>
              <a:rPr lang="en-US" sz="1100"/>
              <a:t>Leaders</a:t>
            </a:r>
          </a:p>
        </p:txBody>
      </p:sp>
      <p:sp>
        <p:nvSpPr>
          <p:cNvPr id="918541" name="AutoShape 13"/>
          <p:cNvSpPr>
            <a:spLocks noChangeArrowheads="1"/>
          </p:cNvSpPr>
          <p:nvPr/>
        </p:nvSpPr>
        <p:spPr bwMode="gray">
          <a:xfrm>
            <a:off x="685800" y="4216400"/>
            <a:ext cx="1587500" cy="406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568483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 b="1">
                <a:solidFill>
                  <a:schemeClr val="bg1"/>
                </a:solidFill>
              </a:rPr>
              <a:t>Stage</a:t>
            </a:r>
          </a:p>
          <a:p>
            <a:r>
              <a:rPr lang="en-US" sz="11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918542" name="Rectangle 14"/>
          <p:cNvSpPr>
            <a:spLocks noChangeArrowheads="1"/>
          </p:cNvSpPr>
          <p:nvPr/>
        </p:nvSpPr>
        <p:spPr bwMode="gray">
          <a:xfrm>
            <a:off x="647700" y="4699000"/>
            <a:ext cx="2632075" cy="660400"/>
          </a:xfrm>
          <a:prstGeom prst="rect">
            <a:avLst/>
          </a:prstGeom>
          <a:solidFill>
            <a:srgbClr val="6FA1A0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/>
              <a:t>Enterprise-wide analytics</a:t>
            </a:r>
          </a:p>
          <a:p>
            <a:r>
              <a:rPr lang="en-US" sz="1100"/>
              <a:t>capability under development;</a:t>
            </a:r>
          </a:p>
          <a:p>
            <a:r>
              <a:rPr lang="en-US" sz="1100"/>
              <a:t>top executives view analytic</a:t>
            </a:r>
          </a:p>
          <a:p>
            <a:r>
              <a:rPr lang="en-US" sz="1100"/>
              <a:t>capability as a corporate priority</a:t>
            </a:r>
          </a:p>
        </p:txBody>
      </p:sp>
      <p:sp>
        <p:nvSpPr>
          <p:cNvPr id="918543" name="Text Box 15"/>
          <p:cNvSpPr txBox="1">
            <a:spLocks noChangeArrowheads="1"/>
          </p:cNvSpPr>
          <p:nvPr/>
        </p:nvSpPr>
        <p:spPr bwMode="gray">
          <a:xfrm>
            <a:off x="2227263" y="4238625"/>
            <a:ext cx="1046162" cy="3619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100"/>
              <a:t>Analytical</a:t>
            </a:r>
          </a:p>
          <a:p>
            <a:r>
              <a:rPr lang="en-US" sz="1100"/>
              <a:t>Organizations</a:t>
            </a:r>
          </a:p>
        </p:txBody>
      </p:sp>
      <p:sp>
        <p:nvSpPr>
          <p:cNvPr id="918544" name="AutoShape 16"/>
          <p:cNvSpPr>
            <a:spLocks noChangeArrowheads="1"/>
          </p:cNvSpPr>
          <p:nvPr/>
        </p:nvSpPr>
        <p:spPr bwMode="gray">
          <a:xfrm>
            <a:off x="685800" y="2984500"/>
            <a:ext cx="1587500" cy="406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568483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 b="1">
                <a:solidFill>
                  <a:schemeClr val="bg1"/>
                </a:solidFill>
              </a:rPr>
              <a:t>Stage</a:t>
            </a:r>
          </a:p>
          <a:p>
            <a:r>
              <a:rPr lang="en-US" sz="11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18545" name="Rectangle 17"/>
          <p:cNvSpPr>
            <a:spLocks noChangeArrowheads="1"/>
          </p:cNvSpPr>
          <p:nvPr/>
        </p:nvSpPr>
        <p:spPr bwMode="gray">
          <a:xfrm>
            <a:off x="647700" y="3467100"/>
            <a:ext cx="2632075" cy="660400"/>
          </a:xfrm>
          <a:prstGeom prst="rect">
            <a:avLst/>
          </a:prstGeom>
          <a:solidFill>
            <a:srgbClr val="6FA1A0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/>
              <a:t>Executives commit to analytics</a:t>
            </a:r>
          </a:p>
          <a:p>
            <a:r>
              <a:rPr lang="en-US" sz="1100"/>
              <a:t>by aligning resources and setting</a:t>
            </a:r>
          </a:p>
          <a:p>
            <a:r>
              <a:rPr lang="en-US" sz="1100"/>
              <a:t>a timetable to builds a broad</a:t>
            </a:r>
          </a:p>
          <a:p>
            <a:r>
              <a:rPr lang="en-US" sz="1100"/>
              <a:t>analytical capability</a:t>
            </a:r>
          </a:p>
        </p:txBody>
      </p:sp>
      <p:sp>
        <p:nvSpPr>
          <p:cNvPr id="918546" name="Text Box 18"/>
          <p:cNvSpPr txBox="1">
            <a:spLocks noChangeArrowheads="1"/>
          </p:cNvSpPr>
          <p:nvPr/>
        </p:nvSpPr>
        <p:spPr bwMode="gray">
          <a:xfrm>
            <a:off x="2309813" y="3006725"/>
            <a:ext cx="876300" cy="3619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100"/>
              <a:t>Analytical</a:t>
            </a:r>
          </a:p>
          <a:p>
            <a:r>
              <a:rPr lang="en-US" sz="1100"/>
              <a:t>Aspirations</a:t>
            </a:r>
          </a:p>
        </p:txBody>
      </p:sp>
      <p:sp>
        <p:nvSpPr>
          <p:cNvPr id="918547" name="AutoShape 19"/>
          <p:cNvSpPr>
            <a:spLocks noChangeArrowheads="1"/>
          </p:cNvSpPr>
          <p:nvPr/>
        </p:nvSpPr>
        <p:spPr bwMode="gray">
          <a:xfrm>
            <a:off x="685800" y="1206500"/>
            <a:ext cx="1587500" cy="406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568483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 b="1">
                <a:solidFill>
                  <a:schemeClr val="bg1"/>
                </a:solidFill>
              </a:rPr>
              <a:t>Stage</a:t>
            </a:r>
          </a:p>
          <a:p>
            <a:r>
              <a:rPr lang="en-US" sz="11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18548" name="Rectangle 20"/>
          <p:cNvSpPr>
            <a:spLocks noChangeArrowheads="1"/>
          </p:cNvSpPr>
          <p:nvPr/>
        </p:nvSpPr>
        <p:spPr bwMode="gray">
          <a:xfrm>
            <a:off x="647700" y="1676400"/>
            <a:ext cx="2632075" cy="660400"/>
          </a:xfrm>
          <a:prstGeom prst="rect">
            <a:avLst/>
          </a:prstGeom>
          <a:solidFill>
            <a:srgbClr val="6FA1A0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/>
              <a:t>An organization has some data</a:t>
            </a:r>
          </a:p>
          <a:p>
            <a:r>
              <a:rPr lang="en-US" sz="1100"/>
              <a:t>and management interest in analytics</a:t>
            </a:r>
          </a:p>
        </p:txBody>
      </p:sp>
      <p:sp>
        <p:nvSpPr>
          <p:cNvPr id="918549" name="Text Box 21"/>
          <p:cNvSpPr txBox="1">
            <a:spLocks noChangeArrowheads="1"/>
          </p:cNvSpPr>
          <p:nvPr/>
        </p:nvSpPr>
        <p:spPr bwMode="gray">
          <a:xfrm>
            <a:off x="2355850" y="1228725"/>
            <a:ext cx="784225" cy="3619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100"/>
              <a:t>Analytical</a:t>
            </a:r>
          </a:p>
          <a:p>
            <a:r>
              <a:rPr lang="en-US" sz="1100"/>
              <a:t>Impaired</a:t>
            </a:r>
          </a:p>
        </p:txBody>
      </p:sp>
      <p:sp>
        <p:nvSpPr>
          <p:cNvPr id="918550" name="Text Box 22"/>
          <p:cNvSpPr txBox="1">
            <a:spLocks noChangeArrowheads="1"/>
          </p:cNvSpPr>
          <p:nvPr/>
        </p:nvSpPr>
        <p:spPr bwMode="gray">
          <a:xfrm>
            <a:off x="642938" y="2476500"/>
            <a:ext cx="2306637" cy="361950"/>
          </a:xfrm>
          <a:prstGeom prst="rect">
            <a:avLst/>
          </a:prstGeom>
          <a:solidFill>
            <a:schemeClr val="bg1"/>
          </a:solidFill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100" b="1"/>
              <a:t>Top management support:</a:t>
            </a:r>
          </a:p>
          <a:p>
            <a:pPr algn="l"/>
            <a:r>
              <a:rPr lang="en-US" sz="1100" b="1"/>
              <a:t>Full-Steam-Ahead Path</a:t>
            </a:r>
          </a:p>
        </p:txBody>
      </p:sp>
      <p:sp>
        <p:nvSpPr>
          <p:cNvPr id="918552" name="Line 24"/>
          <p:cNvSpPr>
            <a:spLocks noChangeShapeType="1"/>
          </p:cNvSpPr>
          <p:nvPr/>
        </p:nvSpPr>
        <p:spPr bwMode="gray">
          <a:xfrm>
            <a:off x="3314700" y="1993900"/>
            <a:ext cx="1524000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53" name="Text Box 25"/>
          <p:cNvSpPr txBox="1">
            <a:spLocks noChangeArrowheads="1"/>
          </p:cNvSpPr>
          <p:nvPr/>
        </p:nvSpPr>
        <p:spPr bwMode="gray">
          <a:xfrm>
            <a:off x="3513138" y="2019300"/>
            <a:ext cx="1404937" cy="496888"/>
          </a:xfrm>
          <a:prstGeom prst="rect">
            <a:avLst/>
          </a:prstGeom>
          <a:solidFill>
            <a:schemeClr val="bg1"/>
          </a:solidFill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100" b="1"/>
              <a:t>Managerial</a:t>
            </a:r>
          </a:p>
          <a:p>
            <a:pPr algn="l"/>
            <a:r>
              <a:rPr lang="en-US" sz="1100" b="1"/>
              <a:t>Support:</a:t>
            </a:r>
          </a:p>
          <a:p>
            <a:pPr algn="l"/>
            <a:r>
              <a:rPr lang="en-US" sz="1100" b="1"/>
              <a:t>Prove-it Path</a:t>
            </a:r>
          </a:p>
        </p:txBody>
      </p:sp>
      <p:sp>
        <p:nvSpPr>
          <p:cNvPr id="918554" name="Rectangle 26"/>
          <p:cNvSpPr>
            <a:spLocks noChangeArrowheads="1"/>
          </p:cNvSpPr>
          <p:nvPr/>
        </p:nvSpPr>
        <p:spPr bwMode="gray">
          <a:xfrm>
            <a:off x="5524500" y="1562100"/>
            <a:ext cx="2124075" cy="850900"/>
          </a:xfrm>
          <a:prstGeom prst="rect">
            <a:avLst/>
          </a:prstGeom>
          <a:solidFill>
            <a:srgbClr val="6FA1A0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/>
              <a:t>Functional management</a:t>
            </a:r>
          </a:p>
          <a:p>
            <a:r>
              <a:rPr lang="en-US" sz="1100"/>
              <a:t>builds analytics momentum</a:t>
            </a:r>
          </a:p>
          <a:p>
            <a:r>
              <a:rPr lang="en-US" sz="1100"/>
              <a:t>and executives’ interest</a:t>
            </a:r>
          </a:p>
          <a:p>
            <a:r>
              <a:rPr lang="en-US" sz="1100"/>
              <a:t>through application of</a:t>
            </a:r>
          </a:p>
          <a:p>
            <a:r>
              <a:rPr lang="en-US" sz="1100"/>
              <a:t>basic analytics</a:t>
            </a:r>
          </a:p>
        </p:txBody>
      </p:sp>
      <p:sp>
        <p:nvSpPr>
          <p:cNvPr id="918555" name="Text Box 27"/>
          <p:cNvSpPr txBox="1">
            <a:spLocks noChangeArrowheads="1"/>
          </p:cNvSpPr>
          <p:nvPr/>
        </p:nvSpPr>
        <p:spPr bwMode="gray">
          <a:xfrm>
            <a:off x="7708900" y="1812925"/>
            <a:ext cx="776288" cy="3619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100"/>
              <a:t>Localized</a:t>
            </a:r>
          </a:p>
          <a:p>
            <a:r>
              <a:rPr lang="en-US" sz="1100"/>
              <a:t>Analytics</a:t>
            </a:r>
          </a:p>
        </p:txBody>
      </p:sp>
      <p:sp>
        <p:nvSpPr>
          <p:cNvPr id="918556" name="Line 28"/>
          <p:cNvSpPr>
            <a:spLocks noChangeShapeType="1"/>
          </p:cNvSpPr>
          <p:nvPr/>
        </p:nvSpPr>
        <p:spPr bwMode="gray">
          <a:xfrm>
            <a:off x="5930900" y="2451100"/>
            <a:ext cx="0" cy="55880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57" name="Line 29"/>
          <p:cNvSpPr>
            <a:spLocks noChangeShapeType="1"/>
          </p:cNvSpPr>
          <p:nvPr/>
        </p:nvSpPr>
        <p:spPr bwMode="gray">
          <a:xfrm>
            <a:off x="4610100" y="3136900"/>
            <a:ext cx="0" cy="60960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58" name="Line 30"/>
          <p:cNvSpPr>
            <a:spLocks noChangeShapeType="1"/>
          </p:cNvSpPr>
          <p:nvPr/>
        </p:nvSpPr>
        <p:spPr bwMode="gray">
          <a:xfrm flipH="1">
            <a:off x="3327400" y="3784600"/>
            <a:ext cx="1282700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59" name="Line 31"/>
          <p:cNvSpPr>
            <a:spLocks noChangeShapeType="1"/>
          </p:cNvSpPr>
          <p:nvPr/>
        </p:nvSpPr>
        <p:spPr bwMode="gray">
          <a:xfrm>
            <a:off x="4610100" y="3060700"/>
            <a:ext cx="1333500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60" name="Line 32"/>
          <p:cNvSpPr>
            <a:spLocks noChangeShapeType="1"/>
          </p:cNvSpPr>
          <p:nvPr/>
        </p:nvSpPr>
        <p:spPr bwMode="gray">
          <a:xfrm>
            <a:off x="6553200" y="2438400"/>
            <a:ext cx="0" cy="78740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8561" name="Rectangle 33"/>
          <p:cNvSpPr>
            <a:spLocks noChangeArrowheads="1"/>
          </p:cNvSpPr>
          <p:nvPr/>
        </p:nvSpPr>
        <p:spPr bwMode="gray">
          <a:xfrm>
            <a:off x="5613400" y="3340100"/>
            <a:ext cx="1870075" cy="838200"/>
          </a:xfrm>
          <a:prstGeom prst="rect">
            <a:avLst/>
          </a:prstGeom>
          <a:solidFill>
            <a:srgbClr val="568483"/>
          </a:solidFill>
          <a:ln w="9525" algn="ctr">
            <a:solidFill>
              <a:schemeClr val="accent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100">
                <a:solidFill>
                  <a:schemeClr val="bg1"/>
                </a:solidFill>
              </a:rPr>
              <a:t>Terminal stage: some</a:t>
            </a:r>
          </a:p>
          <a:p>
            <a:r>
              <a:rPr lang="en-US" sz="1100">
                <a:solidFill>
                  <a:schemeClr val="bg1"/>
                </a:solidFill>
              </a:rPr>
              <a:t>organizations’ analytics</a:t>
            </a:r>
          </a:p>
          <a:p>
            <a:r>
              <a:rPr lang="en-US" sz="1100">
                <a:solidFill>
                  <a:schemeClr val="bg1"/>
                </a:solidFill>
              </a:rPr>
              <a:t>efforts never receive</a:t>
            </a:r>
          </a:p>
          <a:p>
            <a:r>
              <a:rPr lang="en-US" sz="1100">
                <a:solidFill>
                  <a:schemeClr val="bg1"/>
                </a:solidFill>
              </a:rPr>
              <a:t>management support and</a:t>
            </a:r>
          </a:p>
          <a:p>
            <a:r>
              <a:rPr lang="en-US" sz="1100">
                <a:solidFill>
                  <a:schemeClr val="bg1"/>
                </a:solidFill>
              </a:rPr>
              <a:t>stall here as a result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6A016-1320-46E9-8201-EE9030130E03}" type="slidenum">
              <a:rPr lang="en-US"/>
              <a:pPr/>
              <a:t>27</a:t>
            </a:fld>
            <a:endParaRPr lang="en-US"/>
          </a:p>
        </p:txBody>
      </p:sp>
      <p:sp>
        <p:nvSpPr>
          <p:cNvPr id="8765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Analytics Technologies</a:t>
            </a:r>
          </a:p>
        </p:txBody>
      </p:sp>
      <p:sp>
        <p:nvSpPr>
          <p:cNvPr id="876549" name="Text Box 5"/>
          <p:cNvSpPr txBox="1">
            <a:spLocks noChangeArrowheads="1"/>
          </p:cNvSpPr>
          <p:nvPr/>
        </p:nvSpPr>
        <p:spPr bwMode="auto">
          <a:xfrm rot="-5400000">
            <a:off x="-1112043" y="3907631"/>
            <a:ext cx="44577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sz="1800" b="1">
                <a:solidFill>
                  <a:srgbClr val="FF0000"/>
                </a:solidFill>
              </a:rPr>
              <a:t>Competitive Advantage</a:t>
            </a:r>
          </a:p>
        </p:txBody>
      </p:sp>
      <p:grpSp>
        <p:nvGrpSpPr>
          <p:cNvPr id="876550" name="Group 6"/>
          <p:cNvGrpSpPr>
            <a:grpSpLocks/>
          </p:cNvGrpSpPr>
          <p:nvPr/>
        </p:nvGrpSpPr>
        <p:grpSpPr bwMode="auto">
          <a:xfrm>
            <a:off x="942975" y="1744663"/>
            <a:ext cx="8201025" cy="4940300"/>
            <a:chOff x="594" y="993"/>
            <a:chExt cx="4906" cy="3112"/>
          </a:xfrm>
        </p:grpSpPr>
        <p:sp>
          <p:nvSpPr>
            <p:cNvPr id="876551" name="Line 7"/>
            <p:cNvSpPr>
              <a:spLocks noChangeShapeType="1"/>
            </p:cNvSpPr>
            <p:nvPr/>
          </p:nvSpPr>
          <p:spPr bwMode="auto">
            <a:xfrm>
              <a:off x="915" y="1722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2" name="Line 8"/>
            <p:cNvSpPr>
              <a:spLocks noChangeShapeType="1"/>
            </p:cNvSpPr>
            <p:nvPr/>
          </p:nvSpPr>
          <p:spPr bwMode="auto">
            <a:xfrm>
              <a:off x="915" y="1982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3" name="Line 9"/>
            <p:cNvSpPr>
              <a:spLocks noChangeShapeType="1"/>
            </p:cNvSpPr>
            <p:nvPr/>
          </p:nvSpPr>
          <p:spPr bwMode="auto">
            <a:xfrm>
              <a:off x="915" y="2240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4" name="Line 10"/>
            <p:cNvSpPr>
              <a:spLocks noChangeShapeType="1"/>
            </p:cNvSpPr>
            <p:nvPr/>
          </p:nvSpPr>
          <p:spPr bwMode="auto">
            <a:xfrm>
              <a:off x="915" y="2814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5" name="Line 11"/>
            <p:cNvSpPr>
              <a:spLocks noChangeShapeType="1"/>
            </p:cNvSpPr>
            <p:nvPr/>
          </p:nvSpPr>
          <p:spPr bwMode="auto">
            <a:xfrm>
              <a:off x="915" y="3074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6" name="Line 12"/>
            <p:cNvSpPr>
              <a:spLocks noChangeShapeType="1"/>
            </p:cNvSpPr>
            <p:nvPr/>
          </p:nvSpPr>
          <p:spPr bwMode="auto">
            <a:xfrm>
              <a:off x="915" y="3333"/>
              <a:ext cx="3284" cy="0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57" name="Text Box 13"/>
            <p:cNvSpPr txBox="1">
              <a:spLocks noChangeArrowheads="1"/>
            </p:cNvSpPr>
            <p:nvPr/>
          </p:nvSpPr>
          <p:spPr bwMode="auto">
            <a:xfrm>
              <a:off x="4454" y="1840"/>
              <a:ext cx="875" cy="19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</a:pPr>
              <a:r>
                <a:rPr lang="en-US" sz="1400" b="1">
                  <a:solidFill>
                    <a:srgbClr val="FF0000"/>
                  </a:solidFill>
                </a:rPr>
                <a:t>Analytics</a:t>
              </a:r>
            </a:p>
          </p:txBody>
        </p:sp>
        <p:sp>
          <p:nvSpPr>
            <p:cNvPr id="876558" name="Text Box 14"/>
            <p:cNvSpPr txBox="1">
              <a:spLocks noChangeArrowheads="1"/>
            </p:cNvSpPr>
            <p:nvPr/>
          </p:nvSpPr>
          <p:spPr bwMode="auto">
            <a:xfrm>
              <a:off x="2803" y="1332"/>
              <a:ext cx="1636" cy="1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What’s the best that can happen?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What will happen next?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What if these trends continue?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Why is this happening?</a:t>
              </a:r>
            </a:p>
          </p:txBody>
        </p:sp>
        <p:sp>
          <p:nvSpPr>
            <p:cNvPr id="876559" name="Text Box 15"/>
            <p:cNvSpPr txBox="1">
              <a:spLocks noChangeArrowheads="1"/>
            </p:cNvSpPr>
            <p:nvPr/>
          </p:nvSpPr>
          <p:spPr bwMode="auto">
            <a:xfrm>
              <a:off x="2803" y="2597"/>
              <a:ext cx="1636" cy="11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What actions are needed?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Where exactly is the problem?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How many, how often, where?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What happened?</a:t>
              </a:r>
            </a:p>
          </p:txBody>
        </p:sp>
        <p:sp>
          <p:nvSpPr>
            <p:cNvPr id="876560" name="AutoShape 16"/>
            <p:cNvSpPr>
              <a:spLocks noChangeArrowheads="1"/>
            </p:cNvSpPr>
            <p:nvPr/>
          </p:nvSpPr>
          <p:spPr bwMode="auto">
            <a:xfrm rot="2173582">
              <a:off x="1457" y="993"/>
              <a:ext cx="923" cy="3112"/>
            </a:xfrm>
            <a:prstGeom prst="upArrow">
              <a:avLst>
                <a:gd name="adj1" fmla="val 33407"/>
                <a:gd name="adj2" fmla="val 77594"/>
              </a:avLst>
            </a:prstGeom>
            <a:solidFill>
              <a:srgbClr val="DDDDDD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lnSpc>
                  <a:spcPct val="100000"/>
                </a:lnSpc>
              </a:pPr>
              <a:endParaRPr lang="en-US" sz="1000"/>
            </a:p>
          </p:txBody>
        </p:sp>
        <p:sp>
          <p:nvSpPr>
            <p:cNvPr id="876561" name="Line 17"/>
            <p:cNvSpPr>
              <a:spLocks noChangeShapeType="1"/>
            </p:cNvSpPr>
            <p:nvPr/>
          </p:nvSpPr>
          <p:spPr bwMode="auto">
            <a:xfrm>
              <a:off x="915" y="3754"/>
              <a:ext cx="3284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62" name="Line 18"/>
            <p:cNvSpPr>
              <a:spLocks noChangeShapeType="1"/>
            </p:cNvSpPr>
            <p:nvPr/>
          </p:nvSpPr>
          <p:spPr bwMode="auto">
            <a:xfrm>
              <a:off x="915" y="2552"/>
              <a:ext cx="3284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63" name="Rectangle 19"/>
            <p:cNvSpPr>
              <a:spLocks noChangeArrowheads="1"/>
            </p:cNvSpPr>
            <p:nvPr/>
          </p:nvSpPr>
          <p:spPr bwMode="auto">
            <a:xfrm>
              <a:off x="594" y="3340"/>
              <a:ext cx="314" cy="560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64" name="Rectangle 20"/>
            <p:cNvSpPr>
              <a:spLocks noChangeArrowheads="1"/>
            </p:cNvSpPr>
            <p:nvPr/>
          </p:nvSpPr>
          <p:spPr bwMode="auto">
            <a:xfrm rot="5400000">
              <a:off x="999" y="3640"/>
              <a:ext cx="317" cy="554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65" name="Line 21"/>
            <p:cNvSpPr>
              <a:spLocks noChangeShapeType="1"/>
            </p:cNvSpPr>
            <p:nvPr/>
          </p:nvSpPr>
          <p:spPr bwMode="auto">
            <a:xfrm rot="10800000">
              <a:off x="915" y="1212"/>
              <a:ext cx="0" cy="2536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6566" name="Text Box 22"/>
            <p:cNvSpPr txBox="1">
              <a:spLocks noChangeArrowheads="1"/>
            </p:cNvSpPr>
            <p:nvPr/>
          </p:nvSpPr>
          <p:spPr bwMode="auto">
            <a:xfrm>
              <a:off x="915" y="3783"/>
              <a:ext cx="3192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</a:pPr>
              <a:r>
                <a:rPr lang="en-US" sz="1800" b="1">
                  <a:solidFill>
                    <a:srgbClr val="FF0000"/>
                  </a:solidFill>
                </a:rPr>
                <a:t>Sophistication of Intelligence</a:t>
              </a:r>
            </a:p>
          </p:txBody>
        </p:sp>
        <p:sp>
          <p:nvSpPr>
            <p:cNvPr id="876567" name="Text Box 23"/>
            <p:cNvSpPr txBox="1">
              <a:spLocks noChangeArrowheads="1"/>
            </p:cNvSpPr>
            <p:nvPr/>
          </p:nvSpPr>
          <p:spPr bwMode="auto">
            <a:xfrm>
              <a:off x="4284" y="2991"/>
              <a:ext cx="1216" cy="32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00000"/>
                </a:lnSpc>
              </a:pPr>
              <a:r>
                <a:rPr lang="en-US" sz="1400" b="1"/>
                <a:t>Access and </a:t>
              </a:r>
            </a:p>
            <a:p>
              <a:pPr eaLnBrk="1" hangingPunct="1">
                <a:lnSpc>
                  <a:spcPct val="100000"/>
                </a:lnSpc>
              </a:pPr>
              <a:r>
                <a:rPr lang="en-US" sz="1400" b="1"/>
                <a:t>Reporting</a:t>
              </a:r>
            </a:p>
          </p:txBody>
        </p:sp>
        <p:sp>
          <p:nvSpPr>
            <p:cNvPr id="876568" name="Oval 24"/>
            <p:cNvSpPr>
              <a:spLocks noChangeArrowheads="1"/>
            </p:cNvSpPr>
            <p:nvPr/>
          </p:nvSpPr>
          <p:spPr bwMode="auto">
            <a:xfrm>
              <a:off x="1107" y="3548"/>
              <a:ext cx="75" cy="7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69" name="Oval 25"/>
            <p:cNvSpPr>
              <a:spLocks noChangeArrowheads="1"/>
            </p:cNvSpPr>
            <p:nvPr/>
          </p:nvSpPr>
          <p:spPr bwMode="auto">
            <a:xfrm>
              <a:off x="1306" y="3278"/>
              <a:ext cx="75" cy="7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0" name="Oval 26"/>
            <p:cNvSpPr>
              <a:spLocks noChangeArrowheads="1"/>
            </p:cNvSpPr>
            <p:nvPr/>
          </p:nvSpPr>
          <p:spPr bwMode="auto">
            <a:xfrm>
              <a:off x="1497" y="3015"/>
              <a:ext cx="76" cy="7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1" name="Oval 27"/>
            <p:cNvSpPr>
              <a:spLocks noChangeArrowheads="1"/>
            </p:cNvSpPr>
            <p:nvPr/>
          </p:nvSpPr>
          <p:spPr bwMode="auto">
            <a:xfrm>
              <a:off x="1764" y="2649"/>
              <a:ext cx="75" cy="76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2" name="Oval 28"/>
            <p:cNvSpPr>
              <a:spLocks noChangeArrowheads="1"/>
            </p:cNvSpPr>
            <p:nvPr/>
          </p:nvSpPr>
          <p:spPr bwMode="auto">
            <a:xfrm>
              <a:off x="1990" y="2331"/>
              <a:ext cx="76" cy="75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3" name="Oval 29"/>
            <p:cNvSpPr>
              <a:spLocks noChangeArrowheads="1"/>
            </p:cNvSpPr>
            <p:nvPr/>
          </p:nvSpPr>
          <p:spPr bwMode="auto">
            <a:xfrm>
              <a:off x="2188" y="2061"/>
              <a:ext cx="76" cy="77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4" name="Oval 30"/>
            <p:cNvSpPr>
              <a:spLocks noChangeArrowheads="1"/>
            </p:cNvSpPr>
            <p:nvPr/>
          </p:nvSpPr>
          <p:spPr bwMode="auto">
            <a:xfrm>
              <a:off x="2366" y="1819"/>
              <a:ext cx="76" cy="76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5" name="Oval 31"/>
            <p:cNvSpPr>
              <a:spLocks noChangeArrowheads="1"/>
            </p:cNvSpPr>
            <p:nvPr/>
          </p:nvSpPr>
          <p:spPr bwMode="auto">
            <a:xfrm>
              <a:off x="2559" y="1556"/>
              <a:ext cx="74" cy="76"/>
            </a:xfrm>
            <a:prstGeom prst="ellipse">
              <a:avLst/>
            </a:prstGeom>
            <a:solidFill>
              <a:schemeClr val="bg1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6" name="Text Box 32"/>
            <p:cNvSpPr txBox="1">
              <a:spLocks noChangeArrowheads="1"/>
            </p:cNvSpPr>
            <p:nvPr/>
          </p:nvSpPr>
          <p:spPr bwMode="auto">
            <a:xfrm>
              <a:off x="915" y="1452"/>
              <a:ext cx="1636" cy="11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Optimization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Predictive Modeling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Forecasting/extrapolation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>
                  <a:solidFill>
                    <a:srgbClr val="FF0000"/>
                  </a:solidFill>
                </a:rPr>
                <a:t>Statistical analysis</a:t>
              </a:r>
            </a:p>
          </p:txBody>
        </p:sp>
        <p:sp>
          <p:nvSpPr>
            <p:cNvPr id="876577" name="Text Box 33"/>
            <p:cNvSpPr txBox="1">
              <a:spLocks noChangeArrowheads="1"/>
            </p:cNvSpPr>
            <p:nvPr/>
          </p:nvSpPr>
          <p:spPr bwMode="auto">
            <a:xfrm>
              <a:off x="915" y="2563"/>
              <a:ext cx="1636" cy="11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Alerts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Query/drill down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Ad hoc reports</a:t>
              </a:r>
            </a:p>
            <a:p>
              <a:pPr algn="l" eaLnBrk="1" hangingPunct="1">
                <a:lnSpc>
                  <a:spcPct val="100000"/>
                </a:lnSpc>
                <a:spcBef>
                  <a:spcPct val="130000"/>
                </a:spcBef>
              </a:pPr>
              <a:r>
                <a:rPr lang="en-US" sz="1400"/>
                <a:t>Standard reports</a:t>
              </a:r>
            </a:p>
          </p:txBody>
        </p:sp>
        <p:sp>
          <p:nvSpPr>
            <p:cNvPr id="876578" name="AutoShape 34"/>
            <p:cNvSpPr>
              <a:spLocks/>
            </p:cNvSpPr>
            <p:nvPr/>
          </p:nvSpPr>
          <p:spPr bwMode="auto">
            <a:xfrm>
              <a:off x="4217" y="1342"/>
              <a:ext cx="325" cy="1203"/>
            </a:xfrm>
            <a:prstGeom prst="rightBrace">
              <a:avLst>
                <a:gd name="adj1" fmla="val 30846"/>
                <a:gd name="adj2" fmla="val 50000"/>
              </a:avLst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6579" name="AutoShape 35"/>
            <p:cNvSpPr>
              <a:spLocks/>
            </p:cNvSpPr>
            <p:nvPr/>
          </p:nvSpPr>
          <p:spPr bwMode="auto">
            <a:xfrm>
              <a:off x="4217" y="2552"/>
              <a:ext cx="325" cy="1202"/>
            </a:xfrm>
            <a:prstGeom prst="rightBrace">
              <a:avLst>
                <a:gd name="adj1" fmla="val 30821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76580" name="Text Box 36"/>
          <p:cNvSpPr txBox="1">
            <a:spLocks noChangeArrowheads="1"/>
          </p:cNvSpPr>
          <p:nvPr/>
        </p:nvSpPr>
        <p:spPr bwMode="auto">
          <a:xfrm>
            <a:off x="2773363" y="1839913"/>
            <a:ext cx="305117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/>
              <a:t>Business Intelligence</a:t>
            </a:r>
          </a:p>
        </p:txBody>
      </p:sp>
      <p:sp>
        <p:nvSpPr>
          <p:cNvPr id="876581" name="Text Box 37"/>
          <p:cNvSpPr txBox="1">
            <a:spLocks noChangeArrowheads="1"/>
          </p:cNvSpPr>
          <p:nvPr/>
        </p:nvSpPr>
        <p:spPr bwMode="gray">
          <a:xfrm>
            <a:off x="0" y="1211263"/>
            <a:ext cx="9144000" cy="3365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/>
              <a:t>Using data to understand, analyze, and guide business performance.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4B858-BE9A-4A3E-A96C-330939BD41BE}" type="slidenum">
              <a:rPr lang="en-US"/>
              <a:pPr/>
              <a:t>28</a:t>
            </a:fld>
            <a:endParaRPr lang="en-US"/>
          </a:p>
        </p:txBody>
      </p:sp>
      <p:sp>
        <p:nvSpPr>
          <p:cNvPr id="922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Summary</a:t>
            </a:r>
          </a:p>
        </p:txBody>
      </p:sp>
      <p:sp>
        <p:nvSpPr>
          <p:cNvPr id="92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4000" y="1277938"/>
            <a:ext cx="8670925" cy="5110162"/>
          </a:xfrm>
        </p:spPr>
        <p:txBody>
          <a:bodyPr/>
          <a:lstStyle/>
          <a:p>
            <a:r>
              <a:rPr lang="en-US" sz="2600"/>
              <a:t>Integrated Data</a:t>
            </a:r>
          </a:p>
          <a:p>
            <a:r>
              <a:rPr lang="en-US" sz="2600"/>
              <a:t>Streamlined and Transformed Technology Environment</a:t>
            </a:r>
          </a:p>
          <a:p>
            <a:r>
              <a:rPr lang="en-US" sz="2600"/>
              <a:t>Better Decision Making</a:t>
            </a:r>
          </a:p>
          <a:p>
            <a:r>
              <a:rPr lang="en-US" sz="2600"/>
              <a:t>Improved Understanding of Customers and Citizens – Better and More Focused Service</a:t>
            </a:r>
          </a:p>
          <a:p>
            <a:r>
              <a:rPr lang="en-US" sz="2600"/>
              <a:t>Improved Strategies</a:t>
            </a:r>
          </a:p>
          <a:p>
            <a:r>
              <a:rPr lang="en-US" sz="2600"/>
              <a:t>Improved Performance (Financial, etc.)</a:t>
            </a:r>
          </a:p>
          <a:p>
            <a:r>
              <a:rPr lang="en-US" sz="2600"/>
              <a:t>Improved Compliance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Footnote"/>
  <p:tag name="DATE" val="11/14/2006 1:19:4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11/21/2006 10:48:47 A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tamp"/>
  <p:tag name="DATE" val="12/12/2006 10:55:08 A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tpConnector"/>
  <p:tag name="DATE" val="12/12/2006 10:55:09 A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tpConnector"/>
  <p:tag name="DATE" val="12/12/2006 10:55:09 AM"/>
</p:tagLst>
</file>

<file path=ppt/theme/theme1.xml><?xml version="1.0" encoding="utf-8"?>
<a:theme xmlns:a="http://schemas.openxmlformats.org/drawingml/2006/main" name="AIMS FY08 SE Supply &amp; Demand Flow_11 13 07">
  <a:themeElements>
    <a:clrScheme name="AIMS FY08 SE Supply &amp; Demand Flow_11 13 07 3">
      <a:dk1>
        <a:srgbClr val="000000"/>
      </a:dk1>
      <a:lt1>
        <a:srgbClr val="FFFFFF"/>
      </a:lt1>
      <a:dk2>
        <a:srgbClr val="F8F8F8"/>
      </a:dk2>
      <a:lt2>
        <a:srgbClr val="C0C0C0"/>
      </a:lt2>
      <a:accent1>
        <a:srgbClr val="547F7E"/>
      </a:accent1>
      <a:accent2>
        <a:srgbClr val="6688BB"/>
      </a:accent2>
      <a:accent3>
        <a:srgbClr val="FFFFFF"/>
      </a:accent3>
      <a:accent4>
        <a:srgbClr val="000000"/>
      </a:accent4>
      <a:accent5>
        <a:srgbClr val="B3C0C0"/>
      </a:accent5>
      <a:accent6>
        <a:srgbClr val="5C7BA9"/>
      </a:accent6>
      <a:hlink>
        <a:srgbClr val="990033"/>
      </a:hlink>
      <a:folHlink>
        <a:srgbClr val="FF9900"/>
      </a:folHlink>
    </a:clrScheme>
    <a:fontScheme name="AIMS FY08 SE Supply &amp; Demand Flow_11 13 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8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8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IMS FY08 SE Supply &amp; Demand Flow_11 13 07 1">
        <a:dk1>
          <a:srgbClr val="000000"/>
        </a:dk1>
        <a:lt1>
          <a:srgbClr val="FFFFFF"/>
        </a:lt1>
        <a:dk2>
          <a:srgbClr val="F8F8F8"/>
        </a:dk2>
        <a:lt2>
          <a:srgbClr val="C0C0C0"/>
        </a:lt2>
        <a:accent1>
          <a:srgbClr val="336633"/>
        </a:accent1>
        <a:accent2>
          <a:srgbClr val="336666"/>
        </a:accent2>
        <a:accent3>
          <a:srgbClr val="FFFFFF"/>
        </a:accent3>
        <a:accent4>
          <a:srgbClr val="000000"/>
        </a:accent4>
        <a:accent5>
          <a:srgbClr val="ADB8AD"/>
        </a:accent5>
        <a:accent6>
          <a:srgbClr val="2D5C5C"/>
        </a:accent6>
        <a:hlink>
          <a:srgbClr val="9900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MS FY08 SE Supply &amp; Demand Flow_11 13 07 2">
        <a:dk1>
          <a:srgbClr val="000000"/>
        </a:dk1>
        <a:lt1>
          <a:srgbClr val="FFFFFF"/>
        </a:lt1>
        <a:dk2>
          <a:srgbClr val="F8F8F8"/>
        </a:dk2>
        <a:lt2>
          <a:srgbClr val="C0C0C0"/>
        </a:lt2>
        <a:accent1>
          <a:srgbClr val="336633"/>
        </a:accent1>
        <a:accent2>
          <a:srgbClr val="6688BB"/>
        </a:accent2>
        <a:accent3>
          <a:srgbClr val="FFFFFF"/>
        </a:accent3>
        <a:accent4>
          <a:srgbClr val="000000"/>
        </a:accent4>
        <a:accent5>
          <a:srgbClr val="ADB8AD"/>
        </a:accent5>
        <a:accent6>
          <a:srgbClr val="5C7BA9"/>
        </a:accent6>
        <a:hlink>
          <a:srgbClr val="9900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MS FY08 SE Supply &amp; Demand Flow_11 13 07 3">
        <a:dk1>
          <a:srgbClr val="000000"/>
        </a:dk1>
        <a:lt1>
          <a:srgbClr val="FFFFFF"/>
        </a:lt1>
        <a:dk2>
          <a:srgbClr val="F8F8F8"/>
        </a:dk2>
        <a:lt2>
          <a:srgbClr val="C0C0C0"/>
        </a:lt2>
        <a:accent1>
          <a:srgbClr val="547F7E"/>
        </a:accent1>
        <a:accent2>
          <a:srgbClr val="6688BB"/>
        </a:accent2>
        <a:accent3>
          <a:srgbClr val="FFFFFF"/>
        </a:accent3>
        <a:accent4>
          <a:srgbClr val="000000"/>
        </a:accent4>
        <a:accent5>
          <a:srgbClr val="B3C0C0"/>
        </a:accent5>
        <a:accent6>
          <a:srgbClr val="5C7BA9"/>
        </a:accent6>
        <a:hlink>
          <a:srgbClr val="9900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AIMS FY08 SE Supply &amp; Demand Flow_11 13 07</Template>
  <TotalTime>3294</TotalTime>
  <Words>1412</Words>
  <Application>Microsoft PowerPoint</Application>
  <PresentationFormat>On-screen Show (4:3)</PresentationFormat>
  <Paragraphs>427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Times New Roman</vt:lpstr>
      <vt:lpstr>Arial</vt:lpstr>
      <vt:lpstr>ＭＳ Ｐゴシック</vt:lpstr>
      <vt:lpstr>Book Antiqua</vt:lpstr>
      <vt:lpstr>Times</vt:lpstr>
      <vt:lpstr>Tahoma</vt:lpstr>
      <vt:lpstr>Wingdings</vt:lpstr>
      <vt:lpstr>Arial Narrow</vt:lpstr>
      <vt:lpstr>AIMS FY08 SE Supply &amp; Demand Flow_11 13 07</vt:lpstr>
      <vt:lpstr>Optimizing Your Agency's Business Processes through Analytics  Chris Paladino chris.d.paladino@accenture.com  January 30, 2008</vt:lpstr>
      <vt:lpstr>Topics</vt:lpstr>
      <vt:lpstr>Public Service Challenges – Drivers for Analytics</vt:lpstr>
      <vt:lpstr>Public Service Value</vt:lpstr>
      <vt:lpstr>Public Service Value Building Blocks</vt:lpstr>
      <vt:lpstr>Analytics Move to Center Stage</vt:lpstr>
      <vt:lpstr>Forces Driving Trend for Analytics</vt:lpstr>
      <vt:lpstr>Link from Analytics to Performance</vt:lpstr>
      <vt:lpstr>Integrating Analytics into Processes</vt:lpstr>
      <vt:lpstr>Key Elements</vt:lpstr>
      <vt:lpstr>Enterprise Analytical Architecture</vt:lpstr>
      <vt:lpstr>Examples of Analytics in Public Service</vt:lpstr>
      <vt:lpstr>New York City:  Large, Complex Organization</vt:lpstr>
      <vt:lpstr>NYC 3-1-1: Customer Service “Nerve Center”</vt:lpstr>
      <vt:lpstr>Mayor Michael R. Bloomberg</vt:lpstr>
      <vt:lpstr>NYC’s Business Intelligence Vision</vt:lpstr>
      <vt:lpstr>New York City’s BI Vision – A Journey</vt:lpstr>
      <vt:lpstr>NYC’s Solution – Phase 1</vt:lpstr>
      <vt:lpstr>NYC Citywide Performance Reporting (CPR)</vt:lpstr>
      <vt:lpstr>NYC Citywide Performance Reporting (CPR)</vt:lpstr>
      <vt:lpstr>Citywide Performance Reporting (CPR) </vt:lpstr>
      <vt:lpstr>What’s Next: Geographic Analysis</vt:lpstr>
      <vt:lpstr>What’s Next: Performance Scorecards</vt:lpstr>
      <vt:lpstr>What’s Next: Performance Scorecards</vt:lpstr>
      <vt:lpstr>NYC CPR: Summary</vt:lpstr>
      <vt:lpstr>Roadmap</vt:lpstr>
      <vt:lpstr>Analytics Technologies</vt:lpstr>
      <vt:lpstr>Benefits Summary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Optimizing Your Agency's Business Processes through Analytics  Chris Paladino chris.d.paladino@accenture.com  January 30, 2008</dc:title>
  <dc:subject/>
  <dc:creator>chris.d.paladino</dc:creator>
  <dc:description>Accenture Sample Presentation v9.1</dc:description>
  <cp:lastModifiedBy>devans</cp:lastModifiedBy>
  <cp:revision>27</cp:revision>
  <cp:lastPrinted>2000-08-10T20:43:38Z</cp:lastPrinted>
  <dcterms:created xsi:type="dcterms:W3CDTF">2008-01-09T00:27:22Z</dcterms:created>
  <dcterms:modified xsi:type="dcterms:W3CDTF">2008-02-12T17:49:05Z</dcterms:modified>
  <cp:category>Presentation Designs</cp:category>
</cp:coreProperties>
</file>